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429" r:id="rId2"/>
    <p:sldId id="430" r:id="rId3"/>
    <p:sldId id="431" r:id="rId4"/>
    <p:sldId id="432" r:id="rId5"/>
    <p:sldId id="257" r:id="rId6"/>
    <p:sldId id="290" r:id="rId7"/>
    <p:sldId id="299" r:id="rId8"/>
    <p:sldId id="413" r:id="rId9"/>
    <p:sldId id="300" r:id="rId10"/>
    <p:sldId id="410" r:id="rId11"/>
    <p:sldId id="357" r:id="rId12"/>
    <p:sldId id="302" r:id="rId13"/>
    <p:sldId id="303" r:id="rId14"/>
    <p:sldId id="359" r:id="rId15"/>
    <p:sldId id="304" r:id="rId16"/>
    <p:sldId id="305" r:id="rId17"/>
    <p:sldId id="360" r:id="rId18"/>
    <p:sldId id="306" r:id="rId19"/>
    <p:sldId id="307" r:id="rId20"/>
    <p:sldId id="308" r:id="rId21"/>
    <p:sldId id="356" r:id="rId22"/>
    <p:sldId id="258" r:id="rId23"/>
    <p:sldId id="259" r:id="rId24"/>
    <p:sldId id="275" r:id="rId25"/>
    <p:sldId id="260" r:id="rId26"/>
    <p:sldId id="283" r:id="rId27"/>
    <p:sldId id="261" r:id="rId28"/>
    <p:sldId id="284" r:id="rId29"/>
    <p:sldId id="262" r:id="rId30"/>
    <p:sldId id="277" r:id="rId31"/>
    <p:sldId id="264" r:id="rId32"/>
    <p:sldId id="291" r:id="rId33"/>
    <p:sldId id="292" r:id="rId34"/>
    <p:sldId id="309" r:id="rId35"/>
    <p:sldId id="414" r:id="rId36"/>
    <p:sldId id="266" r:id="rId37"/>
    <p:sldId id="295" r:id="rId38"/>
    <p:sldId id="267" r:id="rId39"/>
    <p:sldId id="288" r:id="rId40"/>
    <p:sldId id="289" r:id="rId41"/>
    <p:sldId id="415" r:id="rId42"/>
    <p:sldId id="268" r:id="rId43"/>
    <p:sldId id="294" r:id="rId44"/>
    <p:sldId id="269" r:id="rId45"/>
    <p:sldId id="296" r:id="rId46"/>
    <p:sldId id="270" r:id="rId47"/>
    <p:sldId id="271" r:id="rId48"/>
    <p:sldId id="330" r:id="rId49"/>
    <p:sldId id="323" r:id="rId50"/>
    <p:sldId id="272" r:id="rId51"/>
    <p:sldId id="273" r:id="rId52"/>
    <p:sldId id="298" r:id="rId53"/>
    <p:sldId id="310" r:id="rId54"/>
    <p:sldId id="324" r:id="rId55"/>
    <p:sldId id="311" r:id="rId56"/>
    <p:sldId id="326" r:id="rId57"/>
    <p:sldId id="312" r:id="rId58"/>
    <p:sldId id="329" r:id="rId59"/>
    <p:sldId id="313" r:id="rId60"/>
    <p:sldId id="314" r:id="rId61"/>
    <p:sldId id="315" r:id="rId62"/>
    <p:sldId id="347" r:id="rId63"/>
    <p:sldId id="348" r:id="rId64"/>
    <p:sldId id="316" r:id="rId65"/>
    <p:sldId id="327" r:id="rId66"/>
    <p:sldId id="317" r:id="rId67"/>
    <p:sldId id="318" r:id="rId68"/>
    <p:sldId id="319" r:id="rId69"/>
    <p:sldId id="350" r:id="rId70"/>
    <p:sldId id="320" r:id="rId71"/>
    <p:sldId id="351" r:id="rId72"/>
    <p:sldId id="321" r:id="rId73"/>
    <p:sldId id="322" r:id="rId74"/>
    <p:sldId id="331" r:id="rId75"/>
    <p:sldId id="426" r:id="rId76"/>
    <p:sldId id="332" r:id="rId77"/>
    <p:sldId id="353" r:id="rId78"/>
    <p:sldId id="354" r:id="rId79"/>
    <p:sldId id="427" r:id="rId80"/>
    <p:sldId id="416" r:id="rId81"/>
    <p:sldId id="418" r:id="rId82"/>
    <p:sldId id="417" r:id="rId83"/>
    <p:sldId id="419" r:id="rId84"/>
    <p:sldId id="420" r:id="rId85"/>
    <p:sldId id="421" r:id="rId86"/>
    <p:sldId id="423" r:id="rId87"/>
    <p:sldId id="422" r:id="rId88"/>
    <p:sldId id="424" r:id="rId89"/>
    <p:sldId id="333" r:id="rId90"/>
    <p:sldId id="428" r:id="rId91"/>
    <p:sldId id="334" r:id="rId92"/>
    <p:sldId id="335" r:id="rId93"/>
    <p:sldId id="336" r:id="rId94"/>
    <p:sldId id="425" r:id="rId95"/>
    <p:sldId id="337" r:id="rId96"/>
    <p:sldId id="338" r:id="rId97"/>
    <p:sldId id="339" r:id="rId98"/>
    <p:sldId id="340" r:id="rId99"/>
    <p:sldId id="341" r:id="rId100"/>
    <p:sldId id="342" r:id="rId101"/>
    <p:sldId id="355" r:id="rId102"/>
    <p:sldId id="343" r:id="rId103"/>
    <p:sldId id="344" r:id="rId104"/>
    <p:sldId id="345" r:id="rId105"/>
    <p:sldId id="433" r:id="rId106"/>
    <p:sldId id="435" r:id="rId107"/>
    <p:sldId id="412" r:id="rId108"/>
    <p:sldId id="436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4980E-EE68-4F77-8242-708958C8618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ACCBB-FBC5-4B52-AC88-E38FC8161EB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6DF0D-19C8-4AF5-8EA8-D3DA89A6C0C0}" type="datetimeFigureOut">
              <a:rPr lang="en-US" smtClean="0"/>
              <a:pPr/>
              <a:t>3/3/2023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24BF-55DB-41B6-832A-8102D26DBF87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43.jpe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5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2.jpeg"/><Relationship Id="rId5" Type="http://schemas.openxmlformats.org/officeDocument/2006/relationships/image" Target="../media/image48.jpeg"/><Relationship Id="rId10" Type="http://schemas.openxmlformats.org/officeDocument/2006/relationships/image" Target="../media/image39.png"/><Relationship Id="rId4" Type="http://schemas.openxmlformats.org/officeDocument/2006/relationships/image" Target="../media/image22.jpeg"/><Relationship Id="rId9" Type="http://schemas.openxmlformats.org/officeDocument/2006/relationships/image" Target="../media/image5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2154727" y="381001"/>
            <a:ext cx="748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RUNGTA COLLEGE OF DENTAL SCIENCES &amp; RESEARCH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715000"/>
            <a:ext cx="854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DEPARTMENT </a:t>
            </a:r>
            <a:r>
              <a:rPr lang="en-US" sz="2800" dirty="0" smtClean="0">
                <a:latin typeface="Book Antiqua" panose="02040602050305030304" pitchFamily="18" charset="0"/>
              </a:rPr>
              <a:t>OF ORAL PATHOLOGY  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1" r="15781"/>
          <a:stretch/>
        </p:blipFill>
        <p:spPr>
          <a:xfrm>
            <a:off x="0" y="0"/>
            <a:ext cx="1928794" cy="21145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8596" y="2714620"/>
            <a:ext cx="8229600" cy="11430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5400" b="1" dirty="0" smtClean="0">
                <a:latin typeface="Cambria" pitchFamily="18" charset="0"/>
              </a:rPr>
              <a:t>OCCLUSION</a:t>
            </a:r>
            <a:endParaRPr kumimoji="0" lang="en-I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D:\drsziara\UP 15-9-07\dentistry\text book dental anatomy\Morphology (text book)\Lakars_2y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5987" y="3857628"/>
            <a:ext cx="304801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8392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 descr="img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-71462"/>
            <a:ext cx="9215470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5400000">
            <a:off x="571472" y="2643182"/>
            <a:ext cx="428628" cy="158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28662" y="3214686"/>
            <a:ext cx="428628" cy="1588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596" y="3929066"/>
            <a:ext cx="4192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Overbite = Vertical Overlap (Black arrow)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Overjet</a:t>
            </a:r>
            <a:r>
              <a:rPr lang="en-US" dirty="0" smtClean="0">
                <a:solidFill>
                  <a:schemeClr val="bg1"/>
                </a:solidFill>
              </a:rPr>
              <a:t> = Horizontal overlap (White arrow)</a:t>
            </a:r>
            <a:endParaRPr lang="en-I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Labio</a:t>
            </a:r>
            <a:r>
              <a:rPr lang="en-US" b="1" dirty="0" smtClean="0"/>
              <a:t> lingual crown inclination</a:t>
            </a:r>
            <a:br>
              <a:rPr lang="en-US" b="1" dirty="0" smtClean="0"/>
            </a:b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5472122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err="1" smtClean="0"/>
              <a:t>Mesial</a:t>
            </a:r>
            <a:r>
              <a:rPr lang="en-US" dirty="0" smtClean="0"/>
              <a:t> or distal view</a:t>
            </a:r>
          </a:p>
          <a:p>
            <a:endParaRPr lang="en-US" dirty="0" smtClean="0"/>
          </a:p>
          <a:p>
            <a:r>
              <a:rPr lang="en-US" dirty="0" smtClean="0"/>
              <a:t>If gingival area of crown is more lingual than </a:t>
            </a:r>
            <a:r>
              <a:rPr lang="en-US" dirty="0" err="1" smtClean="0"/>
              <a:t>occlusal</a:t>
            </a:r>
            <a:r>
              <a:rPr lang="en-US" dirty="0" smtClean="0"/>
              <a:t> area = </a:t>
            </a:r>
            <a:r>
              <a:rPr lang="en-US" b="1" dirty="0" smtClean="0"/>
              <a:t>+</a:t>
            </a:r>
            <a:r>
              <a:rPr lang="en-US" b="1" dirty="0" err="1" smtClean="0"/>
              <a:t>ve</a:t>
            </a:r>
            <a:r>
              <a:rPr lang="en-US" b="1" dirty="0" smtClean="0"/>
              <a:t> crown inclination</a:t>
            </a:r>
          </a:p>
          <a:p>
            <a:endParaRPr lang="en-US" dirty="0" smtClean="0"/>
          </a:p>
          <a:p>
            <a:r>
              <a:rPr lang="en-US" dirty="0" smtClean="0"/>
              <a:t>If gingival area of crown is more </a:t>
            </a:r>
            <a:r>
              <a:rPr lang="en-US" dirty="0" err="1" smtClean="0"/>
              <a:t>buccal</a:t>
            </a:r>
            <a:r>
              <a:rPr lang="en-US" dirty="0" smtClean="0"/>
              <a:t> than </a:t>
            </a:r>
            <a:r>
              <a:rPr lang="en-US" dirty="0" err="1" smtClean="0"/>
              <a:t>occlusal</a:t>
            </a:r>
            <a:r>
              <a:rPr lang="en-US" dirty="0" smtClean="0"/>
              <a:t> area = </a:t>
            </a:r>
            <a:r>
              <a:rPr lang="en-US" b="1" dirty="0" smtClean="0"/>
              <a:t>-</a:t>
            </a:r>
            <a:r>
              <a:rPr lang="en-US" b="1" dirty="0" err="1" smtClean="0"/>
              <a:t>ve</a:t>
            </a:r>
            <a:r>
              <a:rPr lang="en-US" b="1" dirty="0" smtClean="0"/>
              <a:t> crown inclination</a:t>
            </a:r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Dr.Shudhanshu Dixit\Desktop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375" t="48144" r="16250"/>
          <a:stretch>
            <a:fillRect/>
          </a:stretch>
        </p:blipFill>
        <p:spPr bwMode="auto">
          <a:xfrm>
            <a:off x="0" y="2786058"/>
            <a:ext cx="5393669" cy="40719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8596" y="214290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+</a:t>
            </a:r>
            <a:r>
              <a:rPr lang="en-US" sz="2400" dirty="0" err="1" smtClean="0"/>
              <a:t>ve</a:t>
            </a:r>
            <a:r>
              <a:rPr lang="en-US" sz="2400" dirty="0" smtClean="0"/>
              <a:t> crown inclination = maxillary incisors</a:t>
            </a:r>
          </a:p>
          <a:p>
            <a:endParaRPr lang="en-US" sz="2400" dirty="0" smtClean="0"/>
          </a:p>
          <a:p>
            <a:r>
              <a:rPr lang="en-US" sz="2400" dirty="0" smtClean="0"/>
              <a:t>-</a:t>
            </a:r>
            <a:r>
              <a:rPr lang="en-US" sz="2400" dirty="0" err="1" smtClean="0"/>
              <a:t>ve</a:t>
            </a:r>
            <a:r>
              <a:rPr lang="en-US" sz="2400" dirty="0" smtClean="0"/>
              <a:t> crown inclination = max &amp; </a:t>
            </a:r>
            <a:r>
              <a:rPr lang="en-US" sz="2400" dirty="0" err="1" smtClean="0"/>
              <a:t>mand</a:t>
            </a:r>
            <a:r>
              <a:rPr lang="en-US" sz="2400" dirty="0" smtClean="0"/>
              <a:t> posteriors &amp; </a:t>
            </a:r>
            <a:r>
              <a:rPr lang="en-US" sz="2400" dirty="0" err="1" smtClean="0"/>
              <a:t>mandibular</a:t>
            </a:r>
            <a:r>
              <a:rPr lang="en-US" sz="2400" dirty="0" smtClean="0"/>
              <a:t> incisors</a:t>
            </a:r>
            <a:endParaRPr lang="en-IN" sz="2400" dirty="0"/>
          </a:p>
        </p:txBody>
      </p:sp>
      <p:cxnSp>
        <p:nvCxnSpPr>
          <p:cNvPr id="6" name="Straight Connector 5"/>
          <p:cNvCxnSpPr/>
          <p:nvPr/>
        </p:nvCxnSpPr>
        <p:spPr>
          <a:xfrm rot="16200000" flipH="1">
            <a:off x="607191" y="3821909"/>
            <a:ext cx="357190" cy="142876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392877" y="4893479"/>
            <a:ext cx="642942" cy="285752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42" name="Picture 2" descr="E:\Users\Dr.Shudhanshu Dixit\Desktop\Ortodonti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987800"/>
            <a:ext cx="4038600" cy="2870200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 rot="16200000" flipH="1">
            <a:off x="8322495" y="4679165"/>
            <a:ext cx="500066" cy="142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857884" y="3643314"/>
            <a:ext cx="228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+</a:t>
            </a:r>
            <a:r>
              <a:rPr lang="en-US" b="1" dirty="0" err="1" smtClean="0"/>
              <a:t>ve</a:t>
            </a:r>
            <a:r>
              <a:rPr lang="en-US" b="1" dirty="0" smtClean="0"/>
              <a:t> crown inclination </a:t>
            </a:r>
            <a:endParaRPr lang="en-IN" b="1" dirty="0"/>
          </a:p>
        </p:txBody>
      </p:sp>
      <p:sp>
        <p:nvSpPr>
          <p:cNvPr id="24" name="Rectangle 23"/>
          <p:cNvSpPr/>
          <p:nvPr/>
        </p:nvSpPr>
        <p:spPr>
          <a:xfrm>
            <a:off x="1500166" y="2428868"/>
            <a:ext cx="223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-</a:t>
            </a:r>
            <a:r>
              <a:rPr lang="en-US" b="1" dirty="0" err="1" smtClean="0"/>
              <a:t>ve</a:t>
            </a:r>
            <a:r>
              <a:rPr lang="en-US" b="1" dirty="0" smtClean="0"/>
              <a:t> crown inclination </a:t>
            </a:r>
            <a:endParaRPr lang="en-IN" b="1" dirty="0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714348" y="4214818"/>
            <a:ext cx="428628" cy="142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H="1">
            <a:off x="8474895" y="5250669"/>
            <a:ext cx="500066" cy="142876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Absence of rotation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15196" cy="4525963"/>
          </a:xfrm>
        </p:spPr>
        <p:txBody>
          <a:bodyPr/>
          <a:lstStyle/>
          <a:p>
            <a:r>
              <a:rPr lang="en-US" dirty="0" smtClean="0"/>
              <a:t>Normal occlusion is absent of any rotation</a:t>
            </a:r>
            <a:endParaRPr lang="en-IN" dirty="0"/>
          </a:p>
        </p:txBody>
      </p:sp>
      <p:pic>
        <p:nvPicPr>
          <p:cNvPr id="11266" name="Picture 2" descr="E:\Users\Dr.Shudhanshu Dixit\Desktop\29388-pre-upper--500x3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000372"/>
            <a:ext cx="4762500" cy="317182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2928926" y="5072074"/>
            <a:ext cx="1143008" cy="7143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3143240" y="5143512"/>
            <a:ext cx="633418" cy="6334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Tight contacts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214422"/>
            <a:ext cx="7072362" cy="4525963"/>
          </a:xfrm>
        </p:spPr>
        <p:txBody>
          <a:bodyPr/>
          <a:lstStyle/>
          <a:p>
            <a:r>
              <a:rPr lang="en-US" dirty="0" smtClean="0"/>
              <a:t>Normal occlusion shows presence of tight contacts between adjacent teeth</a:t>
            </a:r>
            <a:endParaRPr lang="en-IN" dirty="0"/>
          </a:p>
        </p:txBody>
      </p:sp>
      <p:pic>
        <p:nvPicPr>
          <p:cNvPr id="12290" name="Picture 2" descr="E:\Users\Dr.Shudhanshu Dixit\Desktop\0bfbf51acfe7c7f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641600"/>
            <a:ext cx="6350000" cy="421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of </a:t>
            </a:r>
            <a:r>
              <a:rPr lang="en-US" dirty="0" err="1" smtClean="0"/>
              <a:t>Spee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600200"/>
            <a:ext cx="7043758" cy="4525963"/>
          </a:xfrm>
        </p:spPr>
        <p:txBody>
          <a:bodyPr/>
          <a:lstStyle/>
          <a:p>
            <a:r>
              <a:rPr lang="en-US" dirty="0" err="1" smtClean="0"/>
              <a:t>Occlusal</a:t>
            </a:r>
            <a:r>
              <a:rPr lang="en-US" dirty="0" smtClean="0"/>
              <a:t> plane should be flat with curve of </a:t>
            </a:r>
            <a:r>
              <a:rPr lang="en-US" dirty="0" err="1" smtClean="0"/>
              <a:t>spee</a:t>
            </a:r>
            <a:r>
              <a:rPr lang="en-US" dirty="0" smtClean="0"/>
              <a:t> not exceeding 1.5mm</a:t>
            </a:r>
            <a:endParaRPr lang="en-IN" dirty="0"/>
          </a:p>
        </p:txBody>
      </p:sp>
      <p:pic>
        <p:nvPicPr>
          <p:cNvPr id="4" name="Picture 2" descr="E:\Users\Dr.Shudhanshu Dixit\Desktop\Picture1.jpg"/>
          <p:cNvPicPr>
            <a:picLocks noChangeAspect="1" noChangeArrowheads="1"/>
          </p:cNvPicPr>
          <p:nvPr/>
        </p:nvPicPr>
        <p:blipFill>
          <a:blip r:embed="rId2"/>
          <a:srcRect l="884" t="3035" r="48743" b="11968"/>
          <a:stretch>
            <a:fillRect/>
          </a:stretch>
        </p:blipFill>
        <p:spPr bwMode="auto">
          <a:xfrm>
            <a:off x="3714712" y="2857472"/>
            <a:ext cx="5429288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Summary/Take </a:t>
            </a:r>
            <a:r>
              <a:rPr lang="en-US" dirty="0" smtClean="0"/>
              <a:t>home message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 Occlusion is </a:t>
            </a:r>
            <a:r>
              <a:rPr lang="en-US" b="1" dirty="0" smtClean="0"/>
              <a:t>the way in which the maxillary and </a:t>
            </a:r>
            <a:r>
              <a:rPr lang="en-US" b="1" dirty="0" err="1" smtClean="0"/>
              <a:t>mandibular</a:t>
            </a:r>
            <a:r>
              <a:rPr lang="en-US" b="1" dirty="0" smtClean="0"/>
              <a:t> teeth come together</a:t>
            </a:r>
            <a:r>
              <a:rPr lang="en-US" dirty="0" smtClean="0"/>
              <a:t>. This definition conjures up a static relationship; however, in function the teeth move across one another and this articulation or dynamic occlusion is equally important.</a:t>
            </a:r>
            <a:endParaRPr 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Davies, S; Gray, R M J (2001-09-08). "Occlusion: What is occlusion?". </a:t>
            </a:r>
            <a:r>
              <a:rPr lang="en-US" sz="2000" i="1" dirty="0" smtClean="0"/>
              <a:t>British Dental Journal</a:t>
            </a:r>
            <a:r>
              <a:rPr lang="en-US" sz="2000" dirty="0" smtClean="0"/>
              <a:t>. </a:t>
            </a:r>
            <a:r>
              <a:rPr lang="en-US" sz="2000" b="1" dirty="0" smtClean="0"/>
              <a:t>191</a:t>
            </a:r>
            <a:r>
              <a:rPr lang="en-US" sz="2000" dirty="0" smtClean="0"/>
              <a:t> (5): 235–245. doi:10.1038/sj.bdj.4801151. ISSN 0007-0610. S2CID 1527778</a:t>
            </a:r>
          </a:p>
          <a:p>
            <a:endParaRPr lang="en-US" sz="2000" dirty="0" smtClean="0"/>
          </a:p>
          <a:p>
            <a:r>
              <a:rPr lang="en-US" sz="2000" dirty="0" smtClean="0"/>
              <a:t>Salzmann, J.A. (June 1965). "The Angle classification as a parameter of malocclusion". </a:t>
            </a:r>
            <a:r>
              <a:rPr lang="en-US" sz="2000" i="1" dirty="0" smtClean="0"/>
              <a:t>American Journal of Orthodontics</a:t>
            </a:r>
            <a:r>
              <a:rPr lang="en-US" sz="2000" dirty="0" smtClean="0"/>
              <a:t>. </a:t>
            </a:r>
            <a:r>
              <a:rPr lang="en-US" sz="2000" b="1" dirty="0" smtClean="0"/>
              <a:t>51</a:t>
            </a:r>
            <a:r>
              <a:rPr lang="en-US" sz="2000" dirty="0" smtClean="0"/>
              <a:t> (6): 465–466. doi:10.1016/0002-9416(65)90243-5. ISSN 0002-9416. PMID 14287832.</a:t>
            </a:r>
          </a:p>
          <a:p>
            <a:endParaRPr lang="en-US" sz="2000" dirty="0" smtClean="0"/>
          </a:p>
          <a:p>
            <a:r>
              <a:rPr lang="en-US" sz="2000" dirty="0" smtClean="0"/>
              <a:t>Nelson, Stanley J. (2014-11-25). </a:t>
            </a:r>
            <a:r>
              <a:rPr lang="en-US" sz="2000" i="1" dirty="0" smtClean="0"/>
              <a:t>Wheeler's dental anatomy, physiology, and occlusion</a:t>
            </a:r>
            <a:r>
              <a:rPr lang="en-US" sz="2000" dirty="0" smtClean="0"/>
              <a:t>. </a:t>
            </a:r>
            <a:r>
              <a:rPr lang="en-US" sz="2000" smtClean="0"/>
              <a:t>ISBN 9780323263238.</a:t>
            </a:r>
            <a:endParaRPr lang="en-US" sz="2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Frequently Asked Questions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Define &amp; Classify Occlusion. Mention different stages/periods of development of occlusion.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Infantile Open Bite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Natal &amp; Neonatal teeth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Sequence of eruption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Flush Terminal Plane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Leeway space of Nance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Ugly duckling stage (Broadbent space)</a:t>
            </a:r>
            <a:br>
              <a:rPr lang="en-US" dirty="0" smtClean="0"/>
            </a:br>
            <a:endParaRPr lang="en-IN" dirty="0" smtClean="0"/>
          </a:p>
          <a:p>
            <a:pPr marL="457200" indent="-457200">
              <a:buFont typeface="+mj-lt"/>
              <a:buAutoNum type="arabicPeriod"/>
            </a:pP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56131" cy="395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7. Balanced occlusion</a:t>
            </a:r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8. Imaginary curves of occlusion:</a:t>
            </a:r>
          </a:p>
          <a:p>
            <a:pPr>
              <a:buNone/>
            </a:pPr>
            <a:r>
              <a:rPr lang="en-US" sz="2000" dirty="0" smtClean="0"/>
              <a:t>	Curve of </a:t>
            </a:r>
            <a:r>
              <a:rPr lang="en-US" sz="2000" dirty="0" err="1" smtClean="0"/>
              <a:t>Spee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Curve of Monson</a:t>
            </a:r>
          </a:p>
          <a:p>
            <a:pPr>
              <a:buNone/>
            </a:pPr>
            <a:r>
              <a:rPr lang="en-US" sz="2000" dirty="0" smtClean="0"/>
              <a:t>	Curve of Wilson</a:t>
            </a:r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9. Andrew’s six key to Normal occlusion</a:t>
            </a:r>
          </a:p>
          <a:p>
            <a:endParaRPr lang="en-IN" sz="20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1500" dirty="0" smtClean="0"/>
              <a:t>THANKYOU</a:t>
            </a:r>
            <a:endParaRPr lang="en-US" sz="1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0"/>
            <a:ext cx="88392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Class I occlusion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Ideal </a:t>
            </a:r>
            <a:r>
              <a:rPr kumimoji="0" lang="en-US" sz="3600" b="1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Overjet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Overbite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Ideal occlusion.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2980467"/>
            <a:ext cx="5819775" cy="387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72604" y="4523724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MB</a:t>
            </a:r>
            <a:endParaRPr lang="en-IN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01424" y="452372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DB</a:t>
            </a:r>
            <a:endParaRPr lang="en-IN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76937" y="3643314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1st</a:t>
            </a:r>
          </a:p>
          <a:p>
            <a:pPr algn="ctr"/>
            <a:r>
              <a:rPr lang="en-US" sz="1400" b="1" dirty="0" smtClean="0"/>
              <a:t>molar</a:t>
            </a:r>
            <a:endParaRPr lang="en-IN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26046"/>
            <a:ext cx="9281293" cy="698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img0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3143240" y="3286124"/>
            <a:ext cx="1215240" cy="794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8392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386" name="Picture 2" descr="img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8392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bright="-20000" contrast="-30000"/>
          </a:blip>
          <a:srcRect/>
          <a:stretch>
            <a:fillRect/>
          </a:stretch>
        </p:blipFill>
        <p:spPr bwMode="auto">
          <a:xfrm>
            <a:off x="-2659" y="0"/>
            <a:ext cx="94924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img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29190" y="4380848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MB</a:t>
            </a:r>
            <a:endParaRPr lang="en-IN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58010" y="4380848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DB</a:t>
            </a:r>
            <a:endParaRPr lang="en-IN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14476" y="3620160"/>
            <a:ext cx="871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premolar</a:t>
            </a:r>
            <a:endParaRPr lang="en-IN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15008" y="354872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1st</a:t>
            </a:r>
          </a:p>
          <a:p>
            <a:pPr algn="ctr"/>
            <a:r>
              <a:rPr lang="en-US" sz="1400" b="1" dirty="0" smtClean="0"/>
              <a:t>molar</a:t>
            </a:r>
            <a:endParaRPr lang="en-IN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-642966"/>
            <a:ext cx="8839200" cy="6858000"/>
          </a:xfrm>
        </p:spPr>
        <p:txBody>
          <a:bodyPr/>
          <a:lstStyle/>
          <a:p>
            <a:pPr>
              <a:buNone/>
            </a:pPr>
            <a:endParaRPr lang="en-US" sz="4400" b="1" u="sng" dirty="0" smtClean="0"/>
          </a:p>
          <a:p>
            <a:pPr>
              <a:buNone/>
            </a:pPr>
            <a:r>
              <a:rPr lang="en-US" sz="4400" b="1" u="sng" dirty="0" smtClean="0"/>
              <a:t>Class III Malocclusion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	The ‘bulldog look’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4891087" cy="419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06513"/>
            <a:ext cx="9306471" cy="696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1143000" y="39893"/>
            <a:ext cx="6945086" cy="1103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Specific learning Objectives 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2318145"/>
              </p:ext>
            </p:extLst>
          </p:nvPr>
        </p:nvGraphicFramePr>
        <p:xfrm>
          <a:off x="381000" y="1322502"/>
          <a:ext cx="7750628" cy="5335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9430">
                  <a:extLst>
                    <a:ext uri="{9D8B030D-6E8A-4147-A177-3AD203B41FA5}">
                      <a16:colId xmlns:a16="http://schemas.microsoft.com/office/drawing/2014/main" xmlns="" val="946123654"/>
                    </a:ext>
                  </a:extLst>
                </a:gridCol>
                <a:gridCol w="2303814">
                  <a:extLst>
                    <a:ext uri="{9D8B030D-6E8A-4147-A177-3AD203B41FA5}">
                      <a16:colId xmlns:a16="http://schemas.microsoft.com/office/drawing/2014/main" xmlns="" val="2411658997"/>
                    </a:ext>
                  </a:extLst>
                </a:gridCol>
                <a:gridCol w="2327384">
                  <a:extLst>
                    <a:ext uri="{9D8B030D-6E8A-4147-A177-3AD203B41FA5}">
                      <a16:colId xmlns:a16="http://schemas.microsoft.com/office/drawing/2014/main" xmlns="" val="3411213719"/>
                    </a:ext>
                  </a:extLst>
                </a:gridCol>
              </a:tblGrid>
              <a:tr h="823452">
                <a:tc>
                  <a:txBody>
                    <a:bodyPr/>
                    <a:lstStyle/>
                    <a:p>
                      <a:r>
                        <a:rPr lang="en-US" dirty="0"/>
                        <a:t>Core areas*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  <a:r>
                        <a:rPr lang="en-US" baseline="0" dirty="0"/>
                        <a:t> **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Category #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868424398"/>
                  </a:ext>
                </a:extLst>
              </a:tr>
              <a:tr h="5481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Definition of occlusion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COGNITIVE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MUST KNOW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586572506"/>
                  </a:ext>
                </a:extLst>
              </a:tr>
              <a:tr h="186649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Introduction to occlusion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Classification  of  occlusion </a:t>
                      </a:r>
                    </a:p>
                    <a:p>
                      <a:pPr marL="342900" lvl="0" indent="-342900">
                        <a:spcBef>
                          <a:spcPct val="20000"/>
                        </a:spcBef>
                        <a:buFont typeface="Arial" pitchFamily="34" charset="0"/>
                        <a:buChar char="•"/>
                      </a:pPr>
                      <a:endParaRPr lang="en-US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spcBef>
                          <a:spcPct val="20000"/>
                        </a:spcBef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Stages / Periods of Occlusion Development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r>
                        <a:rPr lang="en-US" dirty="0" smtClean="0"/>
                        <a:t>MUST KNOW</a:t>
                      </a:r>
                    </a:p>
                    <a:p>
                      <a:r>
                        <a:rPr lang="en-US" dirty="0" smtClean="0"/>
                        <a:t> 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MUST</a:t>
                      </a:r>
                      <a:r>
                        <a:rPr lang="en-US" baseline="0" dirty="0" smtClean="0"/>
                        <a:t> KNOW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359924706"/>
                  </a:ext>
                </a:extLst>
              </a:tr>
              <a:tr h="1866490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ct val="20000"/>
                        </a:spcBef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Occlusion terminologies &amp; Curves</a:t>
                      </a:r>
                    </a:p>
                    <a:p>
                      <a:pPr marL="342900" lvl="0" indent="-342900">
                        <a:spcBef>
                          <a:spcPct val="20000"/>
                        </a:spcBef>
                        <a:buFont typeface="Arial" pitchFamily="34" charset="0"/>
                        <a:buNone/>
                      </a:pPr>
                      <a:endParaRPr lang="en-US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spcBef>
                          <a:spcPct val="20000"/>
                        </a:spcBef>
                        <a:buFont typeface="Arial" pitchFamily="34" charset="0"/>
                        <a:buChar char="•"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Balanced occlusion</a:t>
                      </a:r>
                    </a:p>
                    <a:p>
                      <a:pPr marL="342900" lvl="0" indent="-342900">
                        <a:spcBef>
                          <a:spcPct val="20000"/>
                        </a:spcBef>
                        <a:buFont typeface="Arial" pitchFamily="34" charset="0"/>
                        <a:buChar char="•"/>
                      </a:pP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Keys to normal occlusion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Centric occlusion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COGNITIVE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r>
                        <a:rPr lang="en-US" dirty="0" smtClean="0"/>
                        <a:t>MUST KNOW</a:t>
                      </a:r>
                    </a:p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MUST KNOW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smtClean="0"/>
                        <a:t>NICE TO KNOW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57729749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8392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434" name="Picture 2" descr="img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02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502" t="41491" r="15685" b="7506"/>
          <a:stretch>
            <a:fillRect/>
          </a:stretch>
        </p:blipFill>
        <p:spPr bwMode="auto">
          <a:xfrm>
            <a:off x="0" y="0"/>
            <a:ext cx="404354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mg029"/>
          <p:cNvPicPr>
            <a:picLocks noChangeAspect="1" noChangeArrowheads="1"/>
          </p:cNvPicPr>
          <p:nvPr/>
        </p:nvPicPr>
        <p:blipFill>
          <a:blip r:embed="rId3"/>
          <a:srcRect l="21094" t="41276" r="17187" b="11699"/>
          <a:stretch>
            <a:fillRect/>
          </a:stretch>
        </p:blipFill>
        <p:spPr bwMode="auto">
          <a:xfrm>
            <a:off x="5000628" y="4490359"/>
            <a:ext cx="4143372" cy="236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mg024"/>
          <p:cNvPicPr>
            <a:picLocks noChangeAspect="1" noChangeArrowheads="1"/>
          </p:cNvPicPr>
          <p:nvPr/>
        </p:nvPicPr>
        <p:blipFill>
          <a:blip r:embed="rId4"/>
          <a:srcRect l="17187" t="37500" r="14062" b="13541"/>
          <a:stretch>
            <a:fillRect/>
          </a:stretch>
        </p:blipFill>
        <p:spPr bwMode="auto">
          <a:xfrm>
            <a:off x="2643174" y="2211307"/>
            <a:ext cx="4143404" cy="22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43306" y="702214"/>
            <a:ext cx="24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Maxilla normally placed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35787" y="3214686"/>
            <a:ext cx="253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Maxilla forwardly placed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2500298" y="5500702"/>
            <a:ext cx="27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Mandible forwardly placed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Stages / Periods of Occlusion Development</a:t>
            </a:r>
            <a:endParaRPr lang="en-IN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52" y="1214422"/>
            <a:ext cx="5072034" cy="4525963"/>
          </a:xfrm>
        </p:spPr>
        <p:txBody>
          <a:bodyPr>
            <a:normAutofit fontScale="85000" lnSpcReduction="20000"/>
          </a:bodyPr>
          <a:lstStyle/>
          <a:p>
            <a:endParaRPr lang="en-US" sz="2800" dirty="0" smtClean="0"/>
          </a:p>
          <a:p>
            <a:r>
              <a:rPr lang="en-US" sz="2800" b="1" dirty="0" smtClean="0"/>
              <a:t>Pre dental period /stage                 </a:t>
            </a:r>
            <a:r>
              <a:rPr lang="en-US" sz="2800" dirty="0" smtClean="0"/>
              <a:t>(At time of birth – 6 months)</a:t>
            </a:r>
          </a:p>
          <a:p>
            <a:endParaRPr lang="en-US" sz="2800" dirty="0" smtClean="0"/>
          </a:p>
          <a:p>
            <a:r>
              <a:rPr lang="en-US" sz="2800" b="1" dirty="0" smtClean="0"/>
              <a:t>Deciduous dentition period/ stage  </a:t>
            </a:r>
            <a:r>
              <a:rPr lang="en-US" sz="2800" dirty="0" smtClean="0"/>
              <a:t>( 6 months till 6 years )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Mixed dentition period / stage         </a:t>
            </a:r>
            <a:r>
              <a:rPr lang="en-US" sz="2800" dirty="0" smtClean="0"/>
              <a:t>( 6 years till 12-13 years )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Permanent dentition period / stage  </a:t>
            </a:r>
            <a:r>
              <a:rPr lang="en-US" sz="2800" dirty="0" smtClean="0"/>
              <a:t>(14 year onwards)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 Dental period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6472254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At birth till 6 months after birth</a:t>
            </a:r>
          </a:p>
          <a:p>
            <a:endParaRPr lang="en-US" dirty="0" smtClean="0"/>
          </a:p>
          <a:p>
            <a:r>
              <a:rPr lang="en-US" dirty="0" smtClean="0"/>
              <a:t>Absence of teeth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Gum Pads (alveolar process at time of birth – pink, firm &amp; fibrous)</a:t>
            </a:r>
          </a:p>
          <a:p>
            <a:endParaRPr lang="en-US" dirty="0" smtClean="0"/>
          </a:p>
          <a:p>
            <a:r>
              <a:rPr lang="en-US" dirty="0" smtClean="0"/>
              <a:t>Horse shoe shaped</a:t>
            </a:r>
          </a:p>
          <a:p>
            <a:endParaRPr lang="en-US" dirty="0" smtClean="0"/>
          </a:p>
          <a:p>
            <a:r>
              <a:rPr lang="en-US" dirty="0" smtClean="0"/>
              <a:t>Develop in 2 parts : 	</a:t>
            </a:r>
            <a:r>
              <a:rPr lang="en-US" dirty="0" err="1" smtClean="0"/>
              <a:t>Buccal</a:t>
            </a:r>
            <a:r>
              <a:rPr lang="en-US" dirty="0" smtClean="0"/>
              <a:t>/Labial &amp; </a:t>
            </a:r>
          </a:p>
          <a:p>
            <a:pPr>
              <a:buNone/>
            </a:pPr>
            <a:r>
              <a:rPr lang="en-US" dirty="0" smtClean="0"/>
              <a:t>					Lingual/Palatal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Bday\20140626_100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40000"/>
          </a:blip>
          <a:srcRect l="5016" t="2525" r="13302" b="4349"/>
          <a:stretch>
            <a:fillRect/>
          </a:stretch>
        </p:blipFill>
        <p:spPr bwMode="auto">
          <a:xfrm>
            <a:off x="0" y="0"/>
            <a:ext cx="4429124" cy="3787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Bday\20140626_100212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8567" t="10417" r="8567" b="7506"/>
          <a:stretch>
            <a:fillRect/>
          </a:stretch>
        </p:blipFill>
        <p:spPr bwMode="auto">
          <a:xfrm>
            <a:off x="4500562" y="3408589"/>
            <a:ext cx="4643438" cy="3449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1643050"/>
            <a:ext cx="260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Maxillary Gum Pad</a:t>
            </a:r>
            <a:endParaRPr lang="en-IN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0100" y="5072074"/>
            <a:ext cx="290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Mandibular</a:t>
            </a:r>
            <a:r>
              <a:rPr lang="en-US" sz="2400" b="1" dirty="0" smtClean="0"/>
              <a:t> Gum Pad</a:t>
            </a:r>
            <a:endParaRPr lang="en-I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3 grooves are present </a:t>
            </a:r>
            <a:r>
              <a:rPr lang="en-IN" b="1" u="sng" dirty="0" smtClean="0"/>
              <a:t/>
            </a:r>
            <a:br>
              <a:rPr lang="en-IN" b="1" u="sng" dirty="0" smtClean="0"/>
            </a:b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142984"/>
            <a:ext cx="7643866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r>
              <a:rPr lang="en-US" sz="2400" b="1" dirty="0" smtClean="0"/>
              <a:t>Dental groove </a:t>
            </a:r>
            <a:r>
              <a:rPr lang="en-US" sz="2400" dirty="0" smtClean="0"/>
              <a:t>separates 2 parts (</a:t>
            </a:r>
            <a:r>
              <a:rPr lang="en-US" sz="2400" dirty="0" err="1" smtClean="0"/>
              <a:t>buccal</a:t>
            </a:r>
            <a:r>
              <a:rPr lang="en-US" sz="2400" dirty="0" smtClean="0"/>
              <a:t> &amp; lingual)</a:t>
            </a:r>
          </a:p>
          <a:p>
            <a:endParaRPr lang="en-US" sz="2400" dirty="0" smtClean="0"/>
          </a:p>
          <a:p>
            <a:r>
              <a:rPr lang="en-US" sz="2400" b="1" dirty="0" smtClean="0"/>
              <a:t>Transverse grooves </a:t>
            </a:r>
            <a:r>
              <a:rPr lang="en-US" sz="2400" dirty="0" smtClean="0"/>
              <a:t>divides Gum Pad into 10 segments (Each segment = 1 developing tooth sac )</a:t>
            </a:r>
          </a:p>
          <a:p>
            <a:endParaRPr lang="en-US" sz="2400" dirty="0" smtClean="0"/>
          </a:p>
          <a:p>
            <a:r>
              <a:rPr lang="en-US" sz="2400" b="1" dirty="0" smtClean="0"/>
              <a:t>Gingival groove </a:t>
            </a:r>
            <a:r>
              <a:rPr lang="en-US" sz="2400" dirty="0" smtClean="0"/>
              <a:t>– separates gum pad from palate &amp; floor of mouth</a:t>
            </a:r>
          </a:p>
          <a:p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71594"/>
            <a:ext cx="8229600" cy="1143000"/>
          </a:xfrm>
        </p:spPr>
        <p:txBody>
          <a:bodyPr/>
          <a:lstStyle/>
          <a:p>
            <a:endParaRPr lang="en-IN"/>
          </a:p>
        </p:txBody>
      </p:sp>
      <p:pic>
        <p:nvPicPr>
          <p:cNvPr id="2050" name="Picture 2" descr="C:\Bday\20140626_100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40000"/>
          </a:blip>
          <a:srcRect l="5016" t="2525" r="13302" b="4349"/>
          <a:stretch>
            <a:fillRect/>
          </a:stretch>
        </p:blipFill>
        <p:spPr bwMode="auto">
          <a:xfrm>
            <a:off x="-285784" y="725446"/>
            <a:ext cx="5597563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43636" y="2940024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Dental groove</a:t>
            </a:r>
            <a:endParaRPr lang="en-I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43636" y="1082636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Transverse  groove</a:t>
            </a:r>
            <a:endParaRPr lang="en-IN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96036" y="1927750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Gingival groove</a:t>
            </a:r>
            <a:endParaRPr lang="en-IN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8992" y="1296950"/>
            <a:ext cx="264320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57620" y="1296950"/>
            <a:ext cx="928694" cy="357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4286248" y="3143227"/>
            <a:ext cx="1857388" cy="27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8" idx="1"/>
          </p:cNvCxnSpPr>
          <p:nvPr/>
        </p:nvCxnSpPr>
        <p:spPr>
          <a:xfrm flipV="1">
            <a:off x="4071934" y="2158583"/>
            <a:ext cx="2224102" cy="670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00882" cy="4525963"/>
          </a:xfrm>
        </p:spPr>
        <p:txBody>
          <a:bodyPr/>
          <a:lstStyle/>
          <a:p>
            <a:endParaRPr lang="en-US" dirty="0"/>
          </a:p>
          <a:p>
            <a:r>
              <a:rPr lang="en-US" b="1" dirty="0" smtClean="0"/>
              <a:t>Lateral </a:t>
            </a:r>
            <a:r>
              <a:rPr lang="en-US" b="1" dirty="0" err="1" smtClean="0"/>
              <a:t>sulcus</a:t>
            </a:r>
            <a:r>
              <a:rPr lang="en-US" b="1" dirty="0" smtClean="0"/>
              <a:t> </a:t>
            </a:r>
            <a:r>
              <a:rPr lang="en-US" dirty="0" smtClean="0"/>
              <a:t>– transverse groove between canine &amp; 1</a:t>
            </a:r>
            <a:r>
              <a:rPr lang="en-US" baseline="30000" dirty="0" smtClean="0"/>
              <a:t>st</a:t>
            </a:r>
            <a:r>
              <a:rPr lang="en-US" dirty="0" smtClean="0"/>
              <a:t> molar </a:t>
            </a:r>
          </a:p>
          <a:p>
            <a:endParaRPr lang="en-US" dirty="0" smtClean="0"/>
          </a:p>
          <a:p>
            <a:r>
              <a:rPr lang="en-US" dirty="0" smtClean="0"/>
              <a:t>Helps in judging inter-arch relationship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C:\Bday\20140626_100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40000"/>
          </a:blip>
          <a:srcRect l="5016" t="2525" r="13302" b="4349"/>
          <a:stretch>
            <a:fillRect/>
          </a:stretch>
        </p:blipFill>
        <p:spPr bwMode="auto">
          <a:xfrm>
            <a:off x="0" y="1"/>
            <a:ext cx="4762070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Bday\20140626_100212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8567" t="10417" r="8567" b="7506"/>
          <a:stretch>
            <a:fillRect/>
          </a:stretch>
        </p:blipFill>
        <p:spPr bwMode="auto">
          <a:xfrm>
            <a:off x="4720370" y="3571876"/>
            <a:ext cx="442362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43636" y="2143116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Lateral </a:t>
            </a:r>
            <a:r>
              <a:rPr lang="en-US" sz="2400" b="1" dirty="0" err="1" smtClean="0"/>
              <a:t>sulcus</a:t>
            </a:r>
            <a:endParaRPr lang="en-IN" sz="2400" b="1" dirty="0"/>
          </a:p>
        </p:txBody>
      </p:sp>
      <p:cxnSp>
        <p:nvCxnSpPr>
          <p:cNvPr id="7" name="Straight Arrow Connector 6"/>
          <p:cNvCxnSpPr>
            <a:endCxn id="6" idx="1"/>
          </p:cNvCxnSpPr>
          <p:nvPr/>
        </p:nvCxnSpPr>
        <p:spPr>
          <a:xfrm>
            <a:off x="4000496" y="1428736"/>
            <a:ext cx="2143140" cy="9452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4196875" y="3830169"/>
            <a:ext cx="3402981" cy="795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INFANTILE OPEN BITE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00882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Upper gum pad – more larger, wider &amp; longer than </a:t>
            </a:r>
            <a:r>
              <a:rPr lang="en-US" sz="2800" dirty="0" err="1" smtClean="0"/>
              <a:t>mandibular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Contact between two gum pads occur at –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Molar region = space between anterior region called as INFANTILE OPEN BITE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</a:t>
            </a:r>
            <a:endParaRPr kumimoji="0" lang="en-I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524000"/>
            <a:ext cx="8229600" cy="3976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know the various stages of occlusion development and their application in clinical aspects relating to eruption,</a:t>
            </a:r>
            <a:r>
              <a:rPr kumimoji="0" lang="en-I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shedding and development of malocclusions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s\Dr.Shudhanshu Dixit\Desktop\increased-overjet-of-gumpads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4444"/>
          <a:stretch>
            <a:fillRect/>
          </a:stretch>
        </p:blipFill>
        <p:spPr bwMode="auto">
          <a:xfrm>
            <a:off x="-1" y="0"/>
            <a:ext cx="505160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Users\Dr.Shudhanshu Dixit\Desktop\infantile-swallow-or-Tongue-between-the-Gum-pads.jpg"/>
          <p:cNvPicPr>
            <a:picLocks noChangeAspect="1" noChangeArrowheads="1"/>
          </p:cNvPicPr>
          <p:nvPr/>
        </p:nvPicPr>
        <p:blipFill>
          <a:blip r:embed="rId3"/>
          <a:srcRect b="3936"/>
          <a:stretch>
            <a:fillRect/>
          </a:stretch>
        </p:blipFill>
        <p:spPr bwMode="auto">
          <a:xfrm>
            <a:off x="4714876" y="2201803"/>
            <a:ext cx="4143372" cy="451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85720" y="4143380"/>
            <a:ext cx="4000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INFANTILE   OPEN   BITE</a:t>
            </a:r>
            <a:endParaRPr lang="en-US" sz="2800" dirty="0" smtClean="0"/>
          </a:p>
          <a:p>
            <a:r>
              <a:rPr lang="en-US" sz="2800" dirty="0" smtClean="0"/>
              <a:t>Considered as Normal</a:t>
            </a:r>
          </a:p>
          <a:p>
            <a:r>
              <a:rPr lang="en-US" sz="2800" dirty="0" smtClean="0"/>
              <a:t>Helps in suckling</a:t>
            </a:r>
            <a:endParaRPr lang="en-IN" sz="28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2464579" y="2678901"/>
            <a:ext cx="1714512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857620" y="4786322"/>
            <a:ext cx="221457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14480" y="1643050"/>
            <a:ext cx="1499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molar region</a:t>
            </a:r>
            <a:endParaRPr lang="en-IN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571604" y="2285992"/>
            <a:ext cx="1499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molar region</a:t>
            </a:r>
            <a:endParaRPr lang="en-IN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357950" y="4785528"/>
            <a:ext cx="427834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3536546" y="2249876"/>
            <a:ext cx="642942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Deciduous dentition period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months till 3 years (when 2</a:t>
            </a:r>
            <a:r>
              <a:rPr lang="en-US" baseline="30000" dirty="0" smtClean="0"/>
              <a:t>nd</a:t>
            </a:r>
            <a:r>
              <a:rPr lang="en-US" dirty="0" smtClean="0"/>
              <a:t> molars come in occlusion)</a:t>
            </a:r>
          </a:p>
          <a:p>
            <a:endParaRPr lang="en-US" dirty="0" smtClean="0"/>
          </a:p>
          <a:p>
            <a:r>
              <a:rPr lang="en-US" dirty="0" smtClean="0"/>
              <a:t>Eruption age &amp; sequence of eruption</a:t>
            </a:r>
          </a:p>
          <a:p>
            <a:endParaRPr lang="en-US" dirty="0" smtClean="0"/>
          </a:p>
          <a:p>
            <a:r>
              <a:rPr lang="en-US" dirty="0" err="1" smtClean="0"/>
              <a:t>Mandibular</a:t>
            </a:r>
            <a:r>
              <a:rPr lang="en-US" dirty="0" smtClean="0"/>
              <a:t> incisors – 1</a:t>
            </a:r>
            <a:r>
              <a:rPr lang="en-US" baseline="30000" dirty="0" smtClean="0"/>
              <a:t>st</a:t>
            </a:r>
            <a:r>
              <a:rPr lang="en-US" dirty="0" smtClean="0"/>
              <a:t> teeth to erupt – 6 to 7 months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Natal &amp; Neonatal teeth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Also called </a:t>
            </a:r>
            <a:r>
              <a:rPr lang="en-US" b="1" dirty="0" err="1" smtClean="0"/>
              <a:t>Foetal</a:t>
            </a:r>
            <a:r>
              <a:rPr lang="en-US" b="1" dirty="0" smtClean="0"/>
              <a:t> / Congenital teeth</a:t>
            </a:r>
            <a:endParaRPr lang="en-IN" b="1" dirty="0" smtClean="0"/>
          </a:p>
          <a:p>
            <a:endParaRPr lang="en-IN" b="1" dirty="0" smtClean="0"/>
          </a:p>
          <a:p>
            <a:r>
              <a:rPr lang="en-IN" b="1" dirty="0" smtClean="0"/>
              <a:t>Natal teeth</a:t>
            </a:r>
            <a:r>
              <a:rPr lang="en-IN" dirty="0" smtClean="0"/>
              <a:t> are teeth that are present at birth. </a:t>
            </a:r>
          </a:p>
          <a:p>
            <a:endParaRPr lang="en-IN" b="1" dirty="0" smtClean="0"/>
          </a:p>
          <a:p>
            <a:r>
              <a:rPr lang="en-IN" b="1" dirty="0" smtClean="0"/>
              <a:t>Neonatal teeth </a:t>
            </a:r>
            <a:r>
              <a:rPr lang="en-IN" dirty="0" smtClean="0"/>
              <a:t>are teeth that emerge through the </a:t>
            </a:r>
            <a:r>
              <a:rPr lang="en-IN" dirty="0" err="1" smtClean="0"/>
              <a:t>gingiva</a:t>
            </a:r>
            <a:r>
              <a:rPr lang="en-IN" dirty="0" smtClean="0"/>
              <a:t> during the first month of life.</a:t>
            </a:r>
          </a:p>
          <a:p>
            <a:endParaRPr lang="en-IN" dirty="0" smtClean="0"/>
          </a:p>
          <a:p>
            <a:r>
              <a:rPr lang="en-IN" dirty="0" smtClean="0"/>
              <a:t>The incidence of neonatal teeth varies considerably, between 1:700 - 1:30,000</a:t>
            </a:r>
          </a:p>
          <a:p>
            <a:endParaRPr lang="en-US" dirty="0" smtClean="0"/>
          </a:p>
          <a:p>
            <a:pPr>
              <a:buNone/>
            </a:pP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85% are the deciduous mandibular incisors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7" descr="natalteeth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8200" y="2436813"/>
            <a:ext cx="4038600" cy="3297237"/>
          </a:xfrm>
          <a:prstGeom prst="rect">
            <a:avLst/>
          </a:prstGeom>
        </p:spPr>
      </p:pic>
      <p:pic>
        <p:nvPicPr>
          <p:cNvPr id="7" name="Picture 2" descr="E:\Users\Dr.Shudhanshu Dixit\Desktop\1305133296-680x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428868"/>
            <a:ext cx="3928385" cy="328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Natal &gt; Neonatal teeth ( 3:1 )</a:t>
            </a:r>
          </a:p>
          <a:p>
            <a:r>
              <a:rPr lang="en-US" dirty="0" smtClean="0"/>
              <a:t>Females &gt; males</a:t>
            </a:r>
          </a:p>
          <a:p>
            <a:endParaRPr lang="en-US" dirty="0" smtClean="0"/>
          </a:p>
          <a:p>
            <a:r>
              <a:rPr lang="en-US" b="1" dirty="0" smtClean="0"/>
              <a:t>Riga </a:t>
            </a:r>
            <a:r>
              <a:rPr lang="en-US" b="1" dirty="0" err="1" smtClean="0"/>
              <a:t>Fede</a:t>
            </a:r>
            <a:r>
              <a:rPr lang="en-US" b="1" dirty="0" smtClean="0"/>
              <a:t> disease </a:t>
            </a:r>
            <a:r>
              <a:rPr lang="en-US" dirty="0" smtClean="0"/>
              <a:t>: Cause ulcerations on the ventral surface of tongue : difficulty in suckling &amp; feeding : nutritional deficiency of infant</a:t>
            </a:r>
            <a:endParaRPr lang="en-I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Features to be mentioned in Deciduous dentition period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3433"/>
            <a:ext cx="8229600" cy="4525963"/>
          </a:xfrm>
        </p:spPr>
        <p:txBody>
          <a:bodyPr/>
          <a:lstStyle/>
          <a:p>
            <a:r>
              <a:rPr lang="en-US" dirty="0" smtClean="0"/>
              <a:t>Natal &amp; Neonatal teeth</a:t>
            </a:r>
          </a:p>
          <a:p>
            <a:r>
              <a:rPr lang="en-US" dirty="0" smtClean="0"/>
              <a:t>Spacing</a:t>
            </a:r>
          </a:p>
          <a:p>
            <a:r>
              <a:rPr lang="en-US" dirty="0" smtClean="0"/>
              <a:t>Primate space</a:t>
            </a:r>
          </a:p>
          <a:p>
            <a:r>
              <a:rPr lang="en-US" dirty="0" smtClean="0"/>
              <a:t>Sequence of eruption</a:t>
            </a:r>
          </a:p>
          <a:p>
            <a:r>
              <a:rPr lang="en-US" dirty="0" smtClean="0"/>
              <a:t>Flush terminal plane</a:t>
            </a:r>
          </a:p>
          <a:p>
            <a:r>
              <a:rPr lang="en-US" dirty="0" smtClean="0"/>
              <a:t>Deep bite</a:t>
            </a:r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SPACING</a:t>
            </a:r>
            <a:endParaRPr lang="en-IN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Spacing in </a:t>
            </a:r>
            <a:r>
              <a:rPr lang="en-US" dirty="0" err="1" smtClean="0"/>
              <a:t>decicuous</a:t>
            </a:r>
            <a:r>
              <a:rPr lang="en-US" dirty="0" smtClean="0"/>
              <a:t> dentition</a:t>
            </a:r>
          </a:p>
          <a:p>
            <a:endParaRPr lang="en-US" dirty="0" smtClean="0"/>
          </a:p>
          <a:p>
            <a:r>
              <a:rPr lang="en-US" dirty="0" smtClean="0"/>
              <a:t>Physiological spaces / developmental spaces</a:t>
            </a:r>
          </a:p>
          <a:p>
            <a:endParaRPr lang="en-US" dirty="0" smtClean="0"/>
          </a:p>
          <a:p>
            <a:r>
              <a:rPr lang="en-US" dirty="0" smtClean="0"/>
              <a:t>Imp. for development of normal permanent dentition</a:t>
            </a:r>
          </a:p>
          <a:p>
            <a:endParaRPr lang="en-US" dirty="0" smtClean="0"/>
          </a:p>
          <a:p>
            <a:r>
              <a:rPr lang="en-US" dirty="0" smtClean="0"/>
              <a:t>Absence of space = crowding (as perm teeth are larger in size)</a:t>
            </a:r>
            <a:endParaRPr lang="en-IN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Physiological spaces / developmental spaces</a:t>
            </a:r>
            <a:br>
              <a:rPr lang="en-US" sz="3200" dirty="0" smtClean="0"/>
            </a:br>
            <a:endParaRPr lang="en-IN" sz="3200" dirty="0"/>
          </a:p>
        </p:txBody>
      </p:sp>
      <p:pic>
        <p:nvPicPr>
          <p:cNvPr id="10242" name="Picture 2" descr="E:\Users\Dr.Shudhanshu Dixit\Desktop\toothfor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1237"/>
            <a:ext cx="8429683" cy="4681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Primate Space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Spacing seen is :</a:t>
            </a:r>
          </a:p>
          <a:p>
            <a:endParaRPr lang="en-US" dirty="0" smtClean="0"/>
          </a:p>
          <a:p>
            <a:r>
              <a:rPr lang="en-US" dirty="0" err="1" smtClean="0"/>
              <a:t>Mesial</a:t>
            </a:r>
            <a:r>
              <a:rPr lang="en-US" dirty="0" smtClean="0"/>
              <a:t> to maxillary canine &amp; Distal to </a:t>
            </a:r>
            <a:r>
              <a:rPr lang="en-US" dirty="0" err="1" smtClean="0"/>
              <a:t>mandibular</a:t>
            </a:r>
            <a:r>
              <a:rPr lang="en-US" dirty="0" smtClean="0"/>
              <a:t> canine</a:t>
            </a:r>
          </a:p>
          <a:p>
            <a:endParaRPr lang="en-US" dirty="0"/>
          </a:p>
          <a:p>
            <a:r>
              <a:rPr lang="en-US" dirty="0" smtClean="0"/>
              <a:t>Helps in placement of canine cusps of opposing arch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Users\Dr.Shudhanshu Dixit\Desktop\thumbnai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450056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429256" y="285728"/>
            <a:ext cx="33575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Also called :</a:t>
            </a:r>
          </a:p>
          <a:p>
            <a:endParaRPr lang="en-US" sz="2800" dirty="0" smtClean="0"/>
          </a:p>
          <a:p>
            <a:r>
              <a:rPr lang="en-US" sz="2800" dirty="0" smtClean="0"/>
              <a:t>Primate  </a:t>
            </a:r>
          </a:p>
          <a:p>
            <a:r>
              <a:rPr lang="en-US" sz="2800" dirty="0" smtClean="0"/>
              <a:t>Simian  </a:t>
            </a:r>
          </a:p>
          <a:p>
            <a:r>
              <a:rPr lang="en-US" sz="2800" dirty="0" smtClean="0"/>
              <a:t>Anthropoid spaces</a:t>
            </a:r>
            <a:endParaRPr lang="en-IN" sz="2800" dirty="0"/>
          </a:p>
        </p:txBody>
      </p:sp>
      <p:pic>
        <p:nvPicPr>
          <p:cNvPr id="5124" name="Picture 4" descr="E:\Users\Dr.Shudhanshu Dixit\Desktop\chimp_lf.jpg"/>
          <p:cNvPicPr>
            <a:picLocks noChangeAspect="1" noChangeArrowheads="1"/>
          </p:cNvPicPr>
          <p:nvPr/>
        </p:nvPicPr>
        <p:blipFill>
          <a:blip r:embed="rId3"/>
          <a:srcRect l="10683" r="6730" b="6319"/>
          <a:stretch>
            <a:fillRect/>
          </a:stretch>
        </p:blipFill>
        <p:spPr bwMode="auto">
          <a:xfrm>
            <a:off x="4357654" y="2786047"/>
            <a:ext cx="4786346" cy="407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Arrow Connector 7"/>
          <p:cNvCxnSpPr>
            <a:endCxn id="6" idx="1"/>
          </p:cNvCxnSpPr>
          <p:nvPr/>
        </p:nvCxnSpPr>
        <p:spPr>
          <a:xfrm flipV="1">
            <a:off x="2928926" y="1409113"/>
            <a:ext cx="2500330" cy="20913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3964777" y="4179099"/>
            <a:ext cx="3571900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524000"/>
            <a:ext cx="8229600" cy="4191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Definition of occlusion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Introduction to occlusion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Classification  of  occlusion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Stages / Periods of Occlusion Development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Occlusion terminologies &amp; Curves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Balanced occlusion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Keys to normal occlusion</a:t>
            </a:r>
            <a:endParaRPr kumimoji="0" lang="en-I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CONTENTS</a:t>
            </a:r>
            <a:endParaRPr kumimoji="0" lang="en-I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7" name="Picture 3" descr="E:\Users\Dr.Shudhanshu Dixit\Desktop\preview_html_m56ac0f5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7" y="2561055"/>
            <a:ext cx="6215074" cy="4296945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5786446" y="6000768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2" descr="C:\Bday\20140626_100226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3857620" cy="2893215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Sequence of eruption - </a:t>
            </a:r>
            <a:r>
              <a:rPr lang="en-US" sz="3600" dirty="0" smtClean="0"/>
              <a:t>Primary dentition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07167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        E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        B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8596" y="2643182"/>
            <a:ext cx="39290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2" descr="E:\Users\Dr.Shudhanshu Dixit\Desktop\imagesCADUAD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4860" y="3142133"/>
            <a:ext cx="5070610" cy="3715867"/>
          </a:xfrm>
          <a:prstGeom prst="rect">
            <a:avLst/>
          </a:prstGeom>
          <a:noFill/>
        </p:spPr>
      </p:pic>
      <p:sp>
        <p:nvSpPr>
          <p:cNvPr id="9" name="Curved Down Arrow 8"/>
          <p:cNvSpPr/>
          <p:nvPr/>
        </p:nvSpPr>
        <p:spPr>
          <a:xfrm flipH="1">
            <a:off x="1571604" y="1428736"/>
            <a:ext cx="1500198" cy="7858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flipH="1" flipV="1">
            <a:off x="2357422" y="3143248"/>
            <a:ext cx="1214446" cy="8477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Flush Terminal Plane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Terminal plane = </a:t>
            </a:r>
            <a:r>
              <a:rPr lang="en-US" dirty="0" err="1" smtClean="0"/>
              <a:t>Mesio</a:t>
            </a:r>
            <a:r>
              <a:rPr lang="en-US" dirty="0" smtClean="0"/>
              <a:t>-distal relationship of distal surfaces of max &amp; man 2</a:t>
            </a:r>
            <a:r>
              <a:rPr lang="en-US" baseline="30000" dirty="0" smtClean="0"/>
              <a:t>nd</a:t>
            </a:r>
            <a:r>
              <a:rPr lang="en-US" dirty="0" smtClean="0"/>
              <a:t> deciduous molar.</a:t>
            </a:r>
          </a:p>
          <a:p>
            <a:endParaRPr lang="en-US" dirty="0"/>
          </a:p>
          <a:p>
            <a:r>
              <a:rPr lang="en-US" dirty="0" smtClean="0"/>
              <a:t>Flush / end on relationship = where both the surfaces are in one vertical plane.</a:t>
            </a:r>
            <a:endParaRPr lang="en-IN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E:\Users\Dr.Shudhanshu Dixit\Desktop\aaaa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5219"/>
          <a:stretch>
            <a:fillRect/>
          </a:stretch>
        </p:blipFill>
        <p:spPr bwMode="auto">
          <a:xfrm>
            <a:off x="571472" y="357166"/>
            <a:ext cx="3929090" cy="2891642"/>
          </a:xfrm>
          <a:prstGeom prst="rect">
            <a:avLst/>
          </a:prstGeom>
          <a:noFill/>
        </p:spPr>
      </p:pic>
      <p:pic>
        <p:nvPicPr>
          <p:cNvPr id="9219" name="Picture 3" descr="E:\Users\Dr.Shudhanshu Dixit\Desktop\tmp57151_thumb.jpg"/>
          <p:cNvPicPr>
            <a:picLocks noChangeAspect="1" noChangeArrowheads="1"/>
          </p:cNvPicPr>
          <p:nvPr/>
        </p:nvPicPr>
        <p:blipFill>
          <a:blip r:embed="rId3">
            <a:lum bright="-40000" contrast="-10000"/>
          </a:blip>
          <a:srcRect t="19912" r="67187"/>
          <a:stretch>
            <a:fillRect/>
          </a:stretch>
        </p:blipFill>
        <p:spPr bwMode="auto">
          <a:xfrm>
            <a:off x="5857884" y="2071678"/>
            <a:ext cx="3160648" cy="408623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4143380"/>
            <a:ext cx="5214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Primary (deciduous ) dentition has Flush terminal plane (end on relation)</a:t>
            </a:r>
            <a:endParaRPr lang="en-I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874" y="141659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IN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28794" y="135729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</a:t>
            </a:r>
            <a:endParaRPr lang="en-IN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Deep bite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Normal in deciduous teeth</a:t>
            </a:r>
          </a:p>
          <a:p>
            <a:endParaRPr lang="en-US" dirty="0" smtClean="0"/>
          </a:p>
          <a:p>
            <a:r>
              <a:rPr lang="en-US" dirty="0" smtClean="0"/>
              <a:t>? = deciduous incisors are more upright than their successors</a:t>
            </a:r>
          </a:p>
          <a:p>
            <a:endParaRPr lang="en-US" dirty="0" smtClean="0"/>
          </a:p>
          <a:p>
            <a:r>
              <a:rPr lang="en-US" dirty="0" err="1" smtClean="0"/>
              <a:t>Incisal</a:t>
            </a:r>
            <a:r>
              <a:rPr lang="en-US" dirty="0" smtClean="0"/>
              <a:t> edges of lower teeth contact </a:t>
            </a:r>
            <a:r>
              <a:rPr lang="en-US" dirty="0" err="1" smtClean="0"/>
              <a:t>cingulum</a:t>
            </a:r>
            <a:r>
              <a:rPr lang="en-US" dirty="0" smtClean="0"/>
              <a:t> of upper teeth</a:t>
            </a:r>
            <a:endParaRPr lang="en-IN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Users\Dr.Shudhanshu Dixit\Desktop\Yarger-C-Deep-Bite-Before2-1024x5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19776"/>
            <a:ext cx="9144000" cy="500955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rot="5400000">
            <a:off x="3679819" y="3893347"/>
            <a:ext cx="499272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5250661" y="3821909"/>
            <a:ext cx="499272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1963" y="500042"/>
            <a:ext cx="8962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Deep bite </a:t>
            </a:r>
            <a:r>
              <a:rPr lang="en-US" sz="2000" dirty="0" smtClean="0"/>
              <a:t>= increase in vertical overlap of maxillary incisors over </a:t>
            </a:r>
            <a:r>
              <a:rPr lang="en-US" sz="2000" dirty="0" err="1" smtClean="0"/>
              <a:t>mandibular</a:t>
            </a:r>
            <a:r>
              <a:rPr lang="en-US" sz="2000" dirty="0" smtClean="0"/>
              <a:t> incisors</a:t>
            </a:r>
            <a:endParaRPr lang="en-IN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Deep bite is later reduced by :-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Eruption of deciduous molars</a:t>
            </a:r>
          </a:p>
          <a:p>
            <a:endParaRPr lang="en-US" dirty="0" smtClean="0"/>
          </a:p>
          <a:p>
            <a:r>
              <a:rPr lang="en-US" dirty="0" smtClean="0"/>
              <a:t>Attrition of incisors</a:t>
            </a:r>
          </a:p>
          <a:p>
            <a:endParaRPr lang="en-US" dirty="0" smtClean="0"/>
          </a:p>
          <a:p>
            <a:r>
              <a:rPr lang="en-US" dirty="0" smtClean="0"/>
              <a:t>Forward movement of mandible</a:t>
            </a:r>
            <a:endParaRPr lang="en-IN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MIXED DENTITION PERIOD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00200"/>
            <a:ext cx="840108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Starts at 6 years (eruption of 1</a:t>
            </a:r>
            <a:r>
              <a:rPr lang="en-US" baseline="30000" dirty="0" smtClean="0"/>
              <a:t>st</a:t>
            </a:r>
            <a:r>
              <a:rPr lang="en-US" dirty="0" smtClean="0"/>
              <a:t> permanent molar )</a:t>
            </a:r>
          </a:p>
          <a:p>
            <a:endParaRPr lang="en-US" dirty="0" smtClean="0"/>
          </a:p>
          <a:p>
            <a:r>
              <a:rPr lang="en-US" dirty="0" smtClean="0"/>
              <a:t>Deciduous + permanent teeth (both are present)</a:t>
            </a:r>
          </a:p>
          <a:p>
            <a:endParaRPr lang="en-US" dirty="0"/>
          </a:p>
          <a:p>
            <a:r>
              <a:rPr lang="en-US" dirty="0" smtClean="0"/>
              <a:t>Also called transitional dentition period</a:t>
            </a:r>
          </a:p>
          <a:p>
            <a:pPr>
              <a:buNone/>
            </a:pPr>
            <a:r>
              <a:rPr lang="en-US" dirty="0" smtClean="0"/>
              <a:t>	Classified into three: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transitional period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transitional period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transitional period</a:t>
            </a:r>
            <a:endParaRPr lang="en-IN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E:\Users\Dr.Shudhanshu Dixit\Desktop\screen_shot_2012-01-11_at_8_08_26_am132628374997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40000" contrast="40000"/>
          </a:blip>
          <a:srcRect/>
          <a:stretch>
            <a:fillRect/>
          </a:stretch>
        </p:blipFill>
        <p:spPr bwMode="auto">
          <a:xfrm>
            <a:off x="0" y="1571611"/>
            <a:ext cx="9144000" cy="4878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transitional period </a:t>
            </a:r>
            <a:r>
              <a:rPr lang="en-US" dirty="0" smtClean="0"/>
              <a:t>(6-7 yrs, eruption of 1</a:t>
            </a:r>
            <a:r>
              <a:rPr lang="en-US" baseline="30000" dirty="0" smtClean="0"/>
              <a:t>st</a:t>
            </a:r>
            <a:r>
              <a:rPr lang="en-US" dirty="0" smtClean="0"/>
              <a:t> molars &amp; incisors)</a:t>
            </a:r>
          </a:p>
          <a:p>
            <a:endParaRPr lang="en-US" dirty="0" smtClean="0"/>
          </a:p>
          <a:p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transitional period </a:t>
            </a:r>
            <a:r>
              <a:rPr lang="en-US" dirty="0" smtClean="0"/>
              <a:t>(7-9 yrs, stable period)</a:t>
            </a:r>
          </a:p>
          <a:p>
            <a:endParaRPr lang="en-US" dirty="0" smtClean="0"/>
          </a:p>
          <a:p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transitional period </a:t>
            </a:r>
            <a:r>
              <a:rPr lang="en-US" dirty="0" smtClean="0"/>
              <a:t>( 10-12 yrs, eruption of canines &amp; premolars)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DEFINITION - Occlusion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4422"/>
            <a:ext cx="7258072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Angle : </a:t>
            </a:r>
          </a:p>
          <a:p>
            <a:r>
              <a:rPr lang="en-US" dirty="0" smtClean="0"/>
              <a:t>The normal relation of the </a:t>
            </a:r>
            <a:r>
              <a:rPr lang="en-US" dirty="0" err="1" smtClean="0"/>
              <a:t>occlusal</a:t>
            </a:r>
            <a:r>
              <a:rPr lang="en-US" dirty="0" smtClean="0"/>
              <a:t> inclined planes of teeth when the jaws are closed</a:t>
            </a:r>
          </a:p>
          <a:p>
            <a:endParaRPr lang="en-US" dirty="0" smtClean="0"/>
          </a:p>
          <a:p>
            <a:pPr lvl="0"/>
            <a:r>
              <a:rPr lang="en-US" sz="2400" dirty="0" smtClean="0"/>
              <a:t>Occlusion  literally means “ CLOSING”</a:t>
            </a:r>
            <a:r>
              <a:rPr lang="en-US" sz="1600" dirty="0" smtClean="0"/>
              <a:t>. </a:t>
            </a:r>
          </a:p>
          <a:p>
            <a:pPr lvl="0"/>
            <a:endParaRPr lang="en-US" sz="1600" dirty="0" smtClean="0"/>
          </a:p>
          <a:p>
            <a:pPr lvl="0">
              <a:buNone/>
            </a:pPr>
            <a:endParaRPr lang="en-US" sz="1600" dirty="0" smtClean="0"/>
          </a:p>
          <a:p>
            <a:endParaRPr lang="en-IN" dirty="0"/>
          </a:p>
        </p:txBody>
      </p:sp>
      <p:pic>
        <p:nvPicPr>
          <p:cNvPr id="4" name="Picture 3" descr="D:\drsziara\UP 15-9-07\dentistry\text book dental anatomy\Morphology (text book)\Lakars_2y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4095496"/>
            <a:ext cx="3286116" cy="276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rc 4"/>
          <p:cNvSpPr/>
          <p:nvPr/>
        </p:nvSpPr>
        <p:spPr>
          <a:xfrm flipV="1">
            <a:off x="4707131" y="5171046"/>
            <a:ext cx="4431097" cy="357190"/>
          </a:xfrm>
          <a:prstGeom prst="arc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  Transitional   period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Emergence of 1</a:t>
            </a:r>
            <a:r>
              <a:rPr lang="en-US" baseline="30000" dirty="0" smtClean="0"/>
              <a:t>st</a:t>
            </a:r>
            <a:r>
              <a:rPr lang="en-US" dirty="0" smtClean="0"/>
              <a:t> permanent molars &amp; exchange of deciduous incisors with permanent incisors.</a:t>
            </a:r>
          </a:p>
          <a:p>
            <a:endParaRPr lang="en-US" dirty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mandibular</a:t>
            </a:r>
            <a:r>
              <a:rPr lang="en-US" dirty="0" smtClean="0"/>
              <a:t> molars (6yrs).</a:t>
            </a:r>
            <a:endParaRPr lang="en-IN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/>
          <a:lstStyle/>
          <a:p>
            <a:r>
              <a:rPr lang="en-US" dirty="0" smtClean="0"/>
              <a:t>The relationship between distal surfaces of upper &amp; lower molars can be of three types :</a:t>
            </a:r>
          </a:p>
          <a:p>
            <a:endParaRPr lang="en-IN" dirty="0"/>
          </a:p>
        </p:txBody>
      </p:sp>
      <p:pic>
        <p:nvPicPr>
          <p:cNvPr id="12290" name="Picture 2" descr="E:\Users\Dr.Shudhanshu Dixit\Desktop\tmp57151_thumb.jpg"/>
          <p:cNvPicPr>
            <a:picLocks noChangeAspect="1" noChangeArrowheads="1"/>
          </p:cNvPicPr>
          <p:nvPr/>
        </p:nvPicPr>
        <p:blipFill>
          <a:blip r:embed="rId2">
            <a:lum bright="-40000" contrast="-40000"/>
          </a:blip>
          <a:srcRect/>
          <a:stretch>
            <a:fillRect/>
          </a:stretch>
        </p:blipFill>
        <p:spPr bwMode="auto">
          <a:xfrm>
            <a:off x="1142976" y="2571744"/>
            <a:ext cx="7072362" cy="32289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5857892"/>
            <a:ext cx="156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Flush/ end on</a:t>
            </a:r>
          </a:p>
          <a:p>
            <a:r>
              <a:rPr lang="en-US" dirty="0" smtClean="0"/>
              <a:t>Terminal plane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3786182" y="5929330"/>
            <a:ext cx="156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Distal Step</a:t>
            </a:r>
          </a:p>
          <a:p>
            <a:r>
              <a:rPr lang="en-US" dirty="0" smtClean="0"/>
              <a:t>Terminal plane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6357950" y="5929330"/>
            <a:ext cx="156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Mesial</a:t>
            </a:r>
            <a:r>
              <a:rPr lang="en-US" dirty="0" smtClean="0"/>
              <a:t> Step</a:t>
            </a:r>
          </a:p>
          <a:p>
            <a:r>
              <a:rPr lang="en-US" dirty="0" smtClean="0"/>
              <a:t>Terminal plane</a:t>
            </a:r>
            <a:endParaRPr lang="en-IN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 descr="C:\Bday\20140626_100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40000"/>
          </a:blip>
          <a:srcRect l="15670" t="16400" r="22773" b="8574"/>
          <a:stretch>
            <a:fillRect/>
          </a:stretch>
        </p:blipFill>
        <p:spPr bwMode="auto">
          <a:xfrm>
            <a:off x="6072198" y="1714488"/>
            <a:ext cx="2735325" cy="2500330"/>
          </a:xfrm>
          <a:prstGeom prst="rect">
            <a:avLst/>
          </a:prstGeom>
          <a:noFill/>
        </p:spPr>
      </p:pic>
      <p:pic>
        <p:nvPicPr>
          <p:cNvPr id="5" name="Picture 2" descr="C:\Bday\20140626_10030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22773" t="18499" r="19221" b="17783"/>
          <a:stretch>
            <a:fillRect/>
          </a:stretch>
        </p:blipFill>
        <p:spPr bwMode="auto">
          <a:xfrm>
            <a:off x="-27685" y="1714488"/>
            <a:ext cx="2742297" cy="2500330"/>
          </a:xfrm>
          <a:prstGeom prst="rect">
            <a:avLst/>
          </a:prstGeom>
          <a:noFill/>
        </p:spPr>
      </p:pic>
      <p:pic>
        <p:nvPicPr>
          <p:cNvPr id="6" name="Picture 3" descr="C:\Bday\20140626_10025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20405" t="16731" r="26324" b="15398"/>
          <a:stretch>
            <a:fillRect/>
          </a:stretch>
        </p:blipFill>
        <p:spPr bwMode="auto">
          <a:xfrm>
            <a:off x="3143240" y="1643050"/>
            <a:ext cx="2382374" cy="25610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4500570"/>
            <a:ext cx="156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Flush/ end on</a:t>
            </a:r>
          </a:p>
          <a:p>
            <a:r>
              <a:rPr lang="en-US" dirty="0" smtClean="0"/>
              <a:t>Terminal plane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6643702" y="4500570"/>
            <a:ext cx="156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Mesial</a:t>
            </a:r>
            <a:r>
              <a:rPr lang="en-US" dirty="0" smtClean="0"/>
              <a:t> Step</a:t>
            </a:r>
          </a:p>
          <a:p>
            <a:r>
              <a:rPr lang="en-US" dirty="0" smtClean="0"/>
              <a:t>Terminal plane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3500430" y="4500570"/>
            <a:ext cx="156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Distal Step</a:t>
            </a:r>
          </a:p>
          <a:p>
            <a:r>
              <a:rPr lang="en-US" dirty="0" smtClean="0"/>
              <a:t>Terminal plane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148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Angle’s Class I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3643306" y="5857892"/>
            <a:ext cx="153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Angle’s Class II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6643702" y="5857892"/>
            <a:ext cx="159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Angle’s Class III</a:t>
            </a:r>
            <a:endParaRPr lang="en-IN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928662" y="550070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001290" y="5428470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073124" y="5428470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transition of flush relation to Class I occlusion lower molar has to move about 4-5mm forward.</a:t>
            </a:r>
          </a:p>
          <a:p>
            <a:endParaRPr lang="en-US" dirty="0" smtClean="0"/>
          </a:p>
          <a:p>
            <a:r>
              <a:rPr lang="en-US" dirty="0" smtClean="0"/>
              <a:t>This occurs by :</a:t>
            </a:r>
          </a:p>
          <a:p>
            <a:r>
              <a:rPr lang="en-US" dirty="0" smtClean="0"/>
              <a:t>Utilization of physiologic spaces</a:t>
            </a:r>
          </a:p>
          <a:p>
            <a:r>
              <a:rPr lang="en-US" dirty="0" smtClean="0"/>
              <a:t>Utilization of leeway space</a:t>
            </a:r>
          </a:p>
          <a:p>
            <a:r>
              <a:rPr lang="en-US" dirty="0" smtClean="0"/>
              <a:t>Forward  growth of mandible</a:t>
            </a:r>
            <a:endParaRPr lang="en-IN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 descr="C:\Bday\20140626_10024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5670" t="16400" r="22773" b="8574"/>
          <a:stretch>
            <a:fillRect/>
          </a:stretch>
        </p:blipFill>
        <p:spPr bwMode="auto">
          <a:xfrm flipH="1">
            <a:off x="5000596" y="3071810"/>
            <a:ext cx="4143404" cy="3787439"/>
          </a:xfrm>
          <a:prstGeom prst="rect">
            <a:avLst/>
          </a:prstGeom>
          <a:noFill/>
        </p:spPr>
      </p:pic>
      <p:pic>
        <p:nvPicPr>
          <p:cNvPr id="5" name="Picture 2" descr="C:\Bday\20140626_10030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22773" t="18499" r="19221" b="17783"/>
          <a:stretch>
            <a:fillRect/>
          </a:stretch>
        </p:blipFill>
        <p:spPr bwMode="auto">
          <a:xfrm flipH="1">
            <a:off x="0" y="3070585"/>
            <a:ext cx="4153965" cy="3787439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3500430" y="4929198"/>
            <a:ext cx="18573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2" descr="img022"/>
          <p:cNvPicPr>
            <a:picLocks noChangeAspect="1" noChangeArrowheads="1"/>
          </p:cNvPicPr>
          <p:nvPr/>
        </p:nvPicPr>
        <p:blipFill>
          <a:blip r:embed="rId4"/>
          <a:srcRect l="10156" t="32292" r="11718"/>
          <a:stretch>
            <a:fillRect/>
          </a:stretch>
        </p:blipFill>
        <p:spPr bwMode="auto">
          <a:xfrm>
            <a:off x="4286216" y="0"/>
            <a:ext cx="4857784" cy="315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14282" y="571480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Transition of flush relation to Class I occlusion</a:t>
            </a:r>
            <a:endParaRPr lang="en-I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4525963"/>
          </a:xfrm>
        </p:spPr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Mesial</a:t>
            </a:r>
            <a:r>
              <a:rPr lang="en-US" dirty="0" smtClean="0"/>
              <a:t> step terminal plane :</a:t>
            </a:r>
          </a:p>
          <a:p>
            <a:r>
              <a:rPr lang="en-US" dirty="0" smtClean="0"/>
              <a:t>The permanent molars erupt directly into Angle’s Class I occlusion or into Angle’s Class III relation</a:t>
            </a:r>
          </a:p>
          <a:p>
            <a:endParaRPr lang="en-US" dirty="0" smtClean="0"/>
          </a:p>
        </p:txBody>
      </p:sp>
      <p:pic>
        <p:nvPicPr>
          <p:cNvPr id="4" name="Picture 2" descr="C:\Bday\20140626_10024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5670" t="16400" r="22773" b="8574"/>
          <a:stretch>
            <a:fillRect/>
          </a:stretch>
        </p:blipFill>
        <p:spPr bwMode="auto">
          <a:xfrm>
            <a:off x="285720" y="3164362"/>
            <a:ext cx="3571900" cy="3265034"/>
          </a:xfrm>
          <a:prstGeom prst="rect">
            <a:avLst/>
          </a:prstGeom>
          <a:noFill/>
        </p:spPr>
      </p:pic>
      <p:pic>
        <p:nvPicPr>
          <p:cNvPr id="5" name="Picture 2" descr="img029"/>
          <p:cNvPicPr>
            <a:picLocks noChangeAspect="1" noChangeArrowheads="1"/>
          </p:cNvPicPr>
          <p:nvPr/>
        </p:nvPicPr>
        <p:blipFill>
          <a:blip r:embed="rId3"/>
          <a:srcRect l="18750" t="33333" r="14843" b="3125"/>
          <a:stretch>
            <a:fillRect/>
          </a:stretch>
        </p:blipFill>
        <p:spPr bwMode="auto">
          <a:xfrm flipH="1">
            <a:off x="4214810" y="3214686"/>
            <a:ext cx="467860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4525963"/>
          </a:xfrm>
        </p:spPr>
        <p:txBody>
          <a:bodyPr/>
          <a:lstStyle/>
          <a:p>
            <a:r>
              <a:rPr lang="en-US" dirty="0" smtClean="0"/>
              <a:t>In Distal step terminal plane :</a:t>
            </a:r>
          </a:p>
          <a:p>
            <a:r>
              <a:rPr lang="en-US" dirty="0" smtClean="0"/>
              <a:t>Erupting permanent molars are in Angle’s Class II relation</a:t>
            </a:r>
            <a:endParaRPr lang="en-IN" dirty="0" smtClean="0"/>
          </a:p>
          <a:p>
            <a:endParaRPr lang="en-IN" dirty="0"/>
          </a:p>
        </p:txBody>
      </p:sp>
      <p:pic>
        <p:nvPicPr>
          <p:cNvPr id="4" name="Picture 3" descr="C:\Bday\20140626_10025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20405" t="16731" r="26324" b="15398"/>
          <a:stretch>
            <a:fillRect/>
          </a:stretch>
        </p:blipFill>
        <p:spPr bwMode="auto">
          <a:xfrm>
            <a:off x="5429256" y="3143248"/>
            <a:ext cx="3168192" cy="3405808"/>
          </a:xfrm>
          <a:prstGeom prst="rect">
            <a:avLst/>
          </a:prstGeom>
          <a:noFill/>
        </p:spPr>
      </p:pic>
      <p:pic>
        <p:nvPicPr>
          <p:cNvPr id="5" name="Picture 2" descr="img024"/>
          <p:cNvPicPr>
            <a:picLocks noChangeAspect="1" noChangeArrowheads="1"/>
          </p:cNvPicPr>
          <p:nvPr/>
        </p:nvPicPr>
        <p:blipFill>
          <a:blip r:embed="rId3"/>
          <a:srcRect l="14843" t="34375" r="12500" b="2083"/>
          <a:stretch>
            <a:fillRect/>
          </a:stretch>
        </p:blipFill>
        <p:spPr bwMode="auto">
          <a:xfrm flipH="1">
            <a:off x="204913" y="3286124"/>
            <a:ext cx="501002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Exchange of Incisors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Permanent incisors are larger than deciduous incisors they replace.</a:t>
            </a:r>
          </a:p>
          <a:p>
            <a:endParaRPr lang="en-US" dirty="0" smtClean="0"/>
          </a:p>
          <a:p>
            <a:r>
              <a:rPr lang="en-US" dirty="0" smtClean="0"/>
              <a:t>The difference between amount of space needed (for </a:t>
            </a:r>
            <a:r>
              <a:rPr lang="en-US" dirty="0" err="1" smtClean="0"/>
              <a:t>accomodation</a:t>
            </a:r>
            <a:r>
              <a:rPr lang="en-US" dirty="0" smtClean="0"/>
              <a:t> for permanent incisors) &amp; amount of space available = </a:t>
            </a:r>
            <a:r>
              <a:rPr lang="en-US" b="1" dirty="0" smtClean="0"/>
              <a:t>INCISAL  LIABILITY</a:t>
            </a:r>
            <a:endParaRPr lang="en-IN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E:\Users\Dr.Shudhanshu Dixit\Desktop\screen_shot_2012-01-11_at_4_34_22_pm132631408443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4956" y="2798181"/>
            <a:ext cx="7739076" cy="4059843"/>
          </a:xfrm>
          <a:prstGeom prst="rect">
            <a:avLst/>
          </a:prstGeom>
          <a:noFill/>
        </p:spPr>
      </p:pic>
      <p:pic>
        <p:nvPicPr>
          <p:cNvPr id="3075" name="Picture 3" descr="E:\Users\Dr.Shudhanshu Dixit\Desktop\untitled.pngEF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3047997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600200"/>
            <a:ext cx="847251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Incisal</a:t>
            </a:r>
            <a:r>
              <a:rPr lang="en-US" dirty="0" smtClean="0"/>
              <a:t> liability 		=   7mm (Maxillary arch)</a:t>
            </a:r>
          </a:p>
          <a:p>
            <a:pPr>
              <a:buNone/>
            </a:pPr>
            <a:r>
              <a:rPr lang="en-US" dirty="0" smtClean="0"/>
              <a:t>					=   5mm (</a:t>
            </a:r>
            <a:r>
              <a:rPr lang="en-US" dirty="0" err="1" smtClean="0"/>
              <a:t>Mandibular</a:t>
            </a:r>
            <a:r>
              <a:rPr lang="en-US" dirty="0" smtClean="0"/>
              <a:t> arch)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Incisal</a:t>
            </a:r>
            <a:r>
              <a:rPr lang="en-US" dirty="0" smtClean="0"/>
              <a:t> liability is overcome by:-</a:t>
            </a:r>
          </a:p>
          <a:p>
            <a:r>
              <a:rPr lang="en-US" dirty="0" smtClean="0"/>
              <a:t>Utilization of physiologic spaces</a:t>
            </a:r>
          </a:p>
          <a:p>
            <a:r>
              <a:rPr lang="en-US" dirty="0" smtClean="0"/>
              <a:t>Increase in </a:t>
            </a:r>
            <a:r>
              <a:rPr lang="en-US" dirty="0" err="1" smtClean="0"/>
              <a:t>intercanine</a:t>
            </a:r>
            <a:r>
              <a:rPr lang="en-US" dirty="0" smtClean="0"/>
              <a:t> width</a:t>
            </a:r>
          </a:p>
          <a:p>
            <a:r>
              <a:rPr lang="en-US" dirty="0" smtClean="0"/>
              <a:t>Change in incisor inclination (primary incisors are more upright while permanent are </a:t>
            </a:r>
            <a:r>
              <a:rPr lang="en-US" dirty="0" err="1" smtClean="0"/>
              <a:t>labially</a:t>
            </a:r>
            <a:r>
              <a:rPr lang="en-US" dirty="0" smtClean="0"/>
              <a:t> inclined)</a:t>
            </a:r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6900882" cy="4525963"/>
          </a:xfrm>
        </p:spPr>
        <p:txBody>
          <a:bodyPr/>
          <a:lstStyle/>
          <a:p>
            <a:pPr lvl="0"/>
            <a:r>
              <a:rPr lang="en-US" dirty="0" smtClean="0"/>
              <a:t>It is the relation between maxillary &amp; </a:t>
            </a:r>
            <a:r>
              <a:rPr lang="en-US" dirty="0" err="1" smtClean="0"/>
              <a:t>mandibular</a:t>
            </a:r>
            <a:r>
              <a:rPr lang="en-US" dirty="0" smtClean="0"/>
              <a:t> teeth when they are in contact ( static ) and during various jaw movements.</a:t>
            </a:r>
          </a:p>
          <a:p>
            <a:pPr lvl="0"/>
            <a:endParaRPr lang="en-US" dirty="0" smtClean="0"/>
          </a:p>
          <a:p>
            <a:r>
              <a:rPr lang="en-US" dirty="0" smtClean="0"/>
              <a:t>Simplistic meaning :-                   </a:t>
            </a:r>
          </a:p>
          <a:p>
            <a:pPr>
              <a:buNone/>
            </a:pPr>
            <a:r>
              <a:rPr lang="en-US" dirty="0" smtClean="0"/>
              <a:t>		The way teeth meet and function.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(Inter ) </a:t>
            </a:r>
            <a:r>
              <a:rPr lang="en-US" dirty="0" err="1" smtClean="0">
                <a:solidFill>
                  <a:schemeClr val="bg1"/>
                </a:solidFill>
              </a:rPr>
              <a:t>transtional</a:t>
            </a:r>
            <a:r>
              <a:rPr lang="en-US" dirty="0" smtClean="0">
                <a:solidFill>
                  <a:schemeClr val="bg1"/>
                </a:solidFill>
              </a:rPr>
              <a:t> period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Till now the 1</a:t>
            </a:r>
            <a:r>
              <a:rPr lang="en-US" baseline="30000" dirty="0" smtClean="0"/>
              <a:t>st</a:t>
            </a:r>
            <a:r>
              <a:rPr lang="en-US" dirty="0" smtClean="0"/>
              <a:t> molars &amp; incisors are erupted.</a:t>
            </a:r>
          </a:p>
          <a:p>
            <a:endParaRPr lang="en-US" dirty="0" smtClean="0"/>
          </a:p>
          <a:p>
            <a:r>
              <a:rPr lang="en-US" dirty="0" smtClean="0"/>
              <a:t>The maxillary &amp; </a:t>
            </a:r>
            <a:r>
              <a:rPr lang="en-US" dirty="0" err="1" smtClean="0"/>
              <a:t>mandibular</a:t>
            </a:r>
            <a:r>
              <a:rPr lang="en-US" dirty="0" smtClean="0"/>
              <a:t> arches consist of sets of deciduous &amp; permanent teeth.</a:t>
            </a:r>
          </a:p>
          <a:p>
            <a:endParaRPr lang="en-US" dirty="0" smtClean="0"/>
          </a:p>
          <a:p>
            <a:r>
              <a:rPr lang="en-US" dirty="0" smtClean="0"/>
              <a:t>Relatively stable stage &amp; no change occurs.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Third transition period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309"/>
            <a:ext cx="8229600" cy="4525963"/>
          </a:xfrm>
        </p:spPr>
        <p:txBody>
          <a:bodyPr/>
          <a:lstStyle/>
          <a:p>
            <a:r>
              <a:rPr lang="en-US" dirty="0" smtClean="0"/>
              <a:t>Characterized by eruption of canines &amp; Premolars </a:t>
            </a:r>
          </a:p>
          <a:p>
            <a:endParaRPr lang="en-US" dirty="0" smtClean="0"/>
          </a:p>
          <a:p>
            <a:r>
              <a:rPr lang="en-US" dirty="0" smtClean="0"/>
              <a:t>which replace the deciduous canines &amp; molars.</a:t>
            </a:r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3214678" y="3357562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E:\Users\Dr.Shudhanshu Dixit\Desktop\primarypermanentteet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-428652"/>
            <a:ext cx="8072494" cy="6909951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4286248" y="2214554"/>
            <a:ext cx="428628" cy="4143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4500562" y="2643182"/>
            <a:ext cx="428628" cy="4143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4929190" y="2643182"/>
            <a:ext cx="428628" cy="4143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4000496" y="4500570"/>
            <a:ext cx="428628" cy="4143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4286248" y="4229112"/>
            <a:ext cx="428628" cy="4143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4786314" y="4357694"/>
            <a:ext cx="428628" cy="4143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E:\Users\Dr.Shudhanshu Dixit\Desktop\mixe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170" y="0"/>
            <a:ext cx="9232738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Leeway space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Combined </a:t>
            </a:r>
            <a:r>
              <a:rPr lang="en-US" dirty="0" err="1" smtClean="0"/>
              <a:t>MesioDistal</a:t>
            </a:r>
            <a:r>
              <a:rPr lang="en-US" dirty="0" smtClean="0"/>
              <a:t> width of permanent canines &amp; premolars is usually less than that of deciduous canines &amp; molars.</a:t>
            </a:r>
          </a:p>
          <a:p>
            <a:endParaRPr lang="en-US" dirty="0" smtClean="0"/>
          </a:p>
          <a:p>
            <a:r>
              <a:rPr lang="en-US" dirty="0" smtClean="0"/>
              <a:t>This surplus space is = </a:t>
            </a:r>
            <a:r>
              <a:rPr lang="en-US" b="1" dirty="0" smtClean="0"/>
              <a:t>Leeway Space of Nance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Bday\20140630_002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30000"/>
          </a:blip>
          <a:srcRect l="5768" t="17444" r="7548" b="23391"/>
          <a:stretch>
            <a:fillRect/>
          </a:stretch>
        </p:blipFill>
        <p:spPr bwMode="auto">
          <a:xfrm rot="5400000">
            <a:off x="1010080" y="561523"/>
            <a:ext cx="6838085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Leeway space </a:t>
            </a:r>
            <a:r>
              <a:rPr lang="en-US" dirty="0" smtClean="0"/>
              <a:t>is greater in </a:t>
            </a:r>
            <a:r>
              <a:rPr lang="en-US" dirty="0" err="1" smtClean="0"/>
              <a:t>mandibular</a:t>
            </a:r>
            <a:r>
              <a:rPr lang="en-US" dirty="0" smtClean="0"/>
              <a:t> arch than in maxillary arch</a:t>
            </a:r>
          </a:p>
          <a:p>
            <a:endParaRPr lang="en-US" dirty="0" smtClean="0"/>
          </a:p>
          <a:p>
            <a:r>
              <a:rPr lang="en-US" dirty="0" err="1" smtClean="0"/>
              <a:t>Mandibular</a:t>
            </a:r>
            <a:r>
              <a:rPr lang="en-US" dirty="0" smtClean="0"/>
              <a:t> arch = </a:t>
            </a:r>
            <a:r>
              <a:rPr lang="en-US" b="1" dirty="0" smtClean="0"/>
              <a:t>3.4mm</a:t>
            </a:r>
            <a:r>
              <a:rPr lang="en-US" dirty="0" smtClean="0"/>
              <a:t> (1.7mm on each side)</a:t>
            </a:r>
          </a:p>
          <a:p>
            <a:r>
              <a:rPr lang="en-US" dirty="0" smtClean="0"/>
              <a:t>Maxillary arch = </a:t>
            </a:r>
            <a:r>
              <a:rPr lang="en-US" b="1" dirty="0" smtClean="0"/>
              <a:t>1.8mm</a:t>
            </a:r>
            <a:r>
              <a:rPr lang="en-US" dirty="0" smtClean="0"/>
              <a:t> (.9mm on each side)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r>
              <a:rPr lang="en-US" dirty="0" smtClean="0"/>
              <a:t>Significance :</a:t>
            </a:r>
          </a:p>
          <a:p>
            <a:endParaRPr lang="en-US" dirty="0" smtClean="0"/>
          </a:p>
          <a:p>
            <a:r>
              <a:rPr lang="en-US" dirty="0" smtClean="0"/>
              <a:t>This leeway space is used for </a:t>
            </a:r>
            <a:r>
              <a:rPr lang="en-US" dirty="0" err="1" smtClean="0"/>
              <a:t>mesial</a:t>
            </a:r>
            <a:r>
              <a:rPr lang="en-US" dirty="0" smtClean="0"/>
              <a:t> drift of </a:t>
            </a:r>
            <a:r>
              <a:rPr lang="en-US" dirty="0" err="1" smtClean="0"/>
              <a:t>mandibular</a:t>
            </a:r>
            <a:r>
              <a:rPr lang="en-US" dirty="0" smtClean="0"/>
              <a:t> molars to establish Class I relation</a:t>
            </a:r>
            <a:endParaRPr lang="en-IN" dirty="0"/>
          </a:p>
        </p:txBody>
      </p:sp>
      <p:pic>
        <p:nvPicPr>
          <p:cNvPr id="5" name="Picture 2" descr="C:\Bday\20140626_10024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5670" t="16400" r="22773" b="8574"/>
          <a:stretch>
            <a:fillRect/>
          </a:stretch>
        </p:blipFill>
        <p:spPr bwMode="auto">
          <a:xfrm>
            <a:off x="5000596" y="3071810"/>
            <a:ext cx="4143404" cy="3787439"/>
          </a:xfrm>
          <a:prstGeom prst="rect">
            <a:avLst/>
          </a:prstGeom>
          <a:noFill/>
        </p:spPr>
      </p:pic>
      <p:pic>
        <p:nvPicPr>
          <p:cNvPr id="6" name="Picture 2" descr="C:\Bday\20140626_10030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22773" t="18499" r="19221" b="17783"/>
          <a:stretch>
            <a:fillRect/>
          </a:stretch>
        </p:blipFill>
        <p:spPr bwMode="auto">
          <a:xfrm>
            <a:off x="0" y="3070585"/>
            <a:ext cx="4153965" cy="3787439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3500430" y="4929198"/>
            <a:ext cx="18573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2976" y="2786058"/>
            <a:ext cx="213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Flush terminal plane</a:t>
            </a:r>
            <a:endParaRPr lang="en-I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00760" y="2845354"/>
            <a:ext cx="153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Angle’s class I 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Ugly duckling stage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Described by Broadbent</a:t>
            </a:r>
          </a:p>
          <a:p>
            <a:endParaRPr lang="en-US" dirty="0" smtClean="0"/>
          </a:p>
          <a:p>
            <a:r>
              <a:rPr lang="en-US" dirty="0" smtClean="0"/>
              <a:t>Called as ugly duckling stage are children look ugly during this phase.</a:t>
            </a:r>
          </a:p>
          <a:p>
            <a:endParaRPr lang="en-US" dirty="0" smtClean="0"/>
          </a:p>
          <a:p>
            <a:r>
              <a:rPr lang="en-US" dirty="0" smtClean="0"/>
              <a:t>During eruption of maxillary permanent canines</a:t>
            </a:r>
            <a:endParaRPr lang="en-IN" dirty="0"/>
          </a:p>
        </p:txBody>
      </p:sp>
      <p:pic>
        <p:nvPicPr>
          <p:cNvPr id="4099" name="Picture 3" descr="E:\Users\Dr.Shudhanshu Dixit\Desktop\UglyDuckl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44" y="1428736"/>
            <a:ext cx="3095646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Transient / self correcting malocclusion</a:t>
            </a:r>
          </a:p>
          <a:p>
            <a:endParaRPr lang="en-US" dirty="0" smtClean="0"/>
          </a:p>
          <a:p>
            <a:r>
              <a:rPr lang="en-US" dirty="0" smtClean="0"/>
              <a:t>Maxillary incisor region</a:t>
            </a:r>
          </a:p>
          <a:p>
            <a:endParaRPr lang="en-US" dirty="0" smtClean="0"/>
          </a:p>
          <a:p>
            <a:r>
              <a:rPr lang="en-US" dirty="0" smtClean="0"/>
              <a:t>Around 8-9 years</a:t>
            </a:r>
          </a:p>
          <a:p>
            <a:endParaRPr lang="en-IN" dirty="0"/>
          </a:p>
        </p:txBody>
      </p:sp>
      <p:pic>
        <p:nvPicPr>
          <p:cNvPr id="4" name="Picture 3" descr="E:\Users\Dr.Shudhanshu Dixit\Desktop\UglyDuckl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2444" y="3929067"/>
            <a:ext cx="4881556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0" y="0"/>
            <a:ext cx="8839200" cy="6858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b="1" u="sng" dirty="0" smtClean="0"/>
          </a:p>
          <a:p>
            <a:pPr>
              <a:buNone/>
            </a:pPr>
            <a:endParaRPr lang="en-US" sz="2400" b="1" i="1" dirty="0" smtClean="0"/>
          </a:p>
          <a:p>
            <a:pPr>
              <a:buNone/>
            </a:pPr>
            <a:r>
              <a:rPr lang="en-US" b="1" dirty="0" smtClean="0"/>
              <a:t>  ANGLE  CLASSIFICATION  OF  MAL OCCLUSION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					           Div I</a:t>
            </a:r>
          </a:p>
          <a:p>
            <a:pPr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       Class I		Class II			  Class III</a:t>
            </a:r>
          </a:p>
          <a:p>
            <a:pPr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	(Normal)			            Div II</a:t>
            </a:r>
          </a:p>
          <a:p>
            <a:pPr>
              <a:buNone/>
            </a:pPr>
            <a:endParaRPr lang="en-US" sz="4000" b="1" u="sng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714744" y="2285992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786182" y="2786058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6215106"/>
          </a:xfrm>
          <a:solidFill>
            <a:schemeClr val="accent2"/>
          </a:solidFill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Eruption of maxillary permanent canines</a:t>
            </a: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Roots of lateral incisors are displaced </a:t>
            </a:r>
            <a:r>
              <a:rPr lang="en-US" dirty="0" err="1" smtClean="0">
                <a:solidFill>
                  <a:schemeClr val="bg1"/>
                </a:solidFill>
              </a:rPr>
              <a:t>mesially</a:t>
            </a: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Force is transmitted to central incisor roots and they are also displaced </a:t>
            </a:r>
            <a:r>
              <a:rPr lang="en-US" dirty="0" err="1" smtClean="0">
                <a:solidFill>
                  <a:schemeClr val="bg1"/>
                </a:solidFill>
              </a:rPr>
              <a:t>mesially</a:t>
            </a: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Result = crowns of central incisors diverge distally</a:t>
            </a: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Spacing between 2 central incisors</a:t>
            </a:r>
            <a:endParaRPr lang="en-IN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4429918" y="114219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4429918" y="2356636"/>
            <a:ext cx="428628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4501356" y="3856834"/>
            <a:ext cx="428628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4501356" y="5285594"/>
            <a:ext cx="428628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Bday\20140630_002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40000"/>
          </a:blip>
          <a:srcRect l="1314" t="3947" r="4514" b="6579"/>
          <a:stretch>
            <a:fillRect/>
          </a:stretch>
        </p:blipFill>
        <p:spPr bwMode="auto">
          <a:xfrm rot="5400000">
            <a:off x="-836835" y="1020537"/>
            <a:ext cx="6817141" cy="4857784"/>
          </a:xfrm>
          <a:prstGeom prst="rect">
            <a:avLst/>
          </a:prstGeom>
          <a:noFill/>
        </p:spPr>
      </p:pic>
      <p:pic>
        <p:nvPicPr>
          <p:cNvPr id="2051" name="Picture 3" descr="E:\Users\Dr.Shudhanshu Dixit\Desktop\1506916_609140459159695_1505940553_n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357818" y="0"/>
            <a:ext cx="3500462" cy="6865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357166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When canines erupt – pressure is transferred from roots to coronal area – situation corrects by itself.</a:t>
            </a:r>
            <a:endParaRPr lang="en-IN" dirty="0"/>
          </a:p>
        </p:txBody>
      </p:sp>
      <p:pic>
        <p:nvPicPr>
          <p:cNvPr id="4" name="Picture 3" descr="E:\Users\Dr.Shudhanshu Dixit\Desktop\1506916_609140459159695_1505940553_n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 t="72838"/>
          <a:stretch>
            <a:fillRect/>
          </a:stretch>
        </p:blipFill>
        <p:spPr bwMode="auto">
          <a:xfrm>
            <a:off x="4973043" y="4643446"/>
            <a:ext cx="4170957" cy="2221976"/>
          </a:xfrm>
          <a:prstGeom prst="rect">
            <a:avLst/>
          </a:prstGeom>
          <a:noFill/>
        </p:spPr>
      </p:pic>
      <p:pic>
        <p:nvPicPr>
          <p:cNvPr id="5" name="Picture 3" descr="E:\Users\Dr.Shudhanshu Dixit\Desktop\1506916_609140459159695_1505940553_n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 t="26121" b="49946"/>
          <a:stretch>
            <a:fillRect/>
          </a:stretch>
        </p:blipFill>
        <p:spPr bwMode="auto">
          <a:xfrm>
            <a:off x="0" y="2786058"/>
            <a:ext cx="4718014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Permanent dentition period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13-14 years</a:t>
            </a:r>
          </a:p>
          <a:p>
            <a:endParaRPr lang="en-US" dirty="0" smtClean="0"/>
          </a:p>
          <a:p>
            <a:r>
              <a:rPr lang="en-US" dirty="0" smtClean="0"/>
              <a:t>Eruption sequence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6  1  2  4  3  5  7</a:t>
            </a:r>
          </a:p>
          <a:p>
            <a:pPr>
              <a:buNone/>
            </a:pPr>
            <a:r>
              <a:rPr lang="en-US" dirty="0" smtClean="0"/>
              <a:t>		6  1  2  3  4  5  7</a:t>
            </a:r>
            <a:endParaRPr lang="en-IN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214414" y="4572008"/>
            <a:ext cx="307183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5"/>
            <a:ext cx="8229600" cy="6143668"/>
          </a:xfrm>
        </p:spPr>
        <p:txBody>
          <a:bodyPr>
            <a:noAutofit/>
          </a:bodyPr>
          <a:lstStyle/>
          <a:p>
            <a:endParaRPr lang="en-US" sz="1200" dirty="0" smtClean="0"/>
          </a:p>
          <a:p>
            <a:r>
              <a:rPr lang="en-US" sz="1600" b="1" dirty="0" smtClean="0"/>
              <a:t>Pre dental period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600" b="1" dirty="0" smtClean="0"/>
              <a:t>Deciduous dentition period </a:t>
            </a:r>
            <a:endParaRPr lang="en-US" sz="1600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Mixed dentition period </a:t>
            </a:r>
            <a:endParaRPr lang="en-US" sz="1600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Permanent </a:t>
            </a:r>
            <a:r>
              <a:rPr lang="en-US" sz="1600" b="1" dirty="0" err="1" smtClean="0"/>
              <a:t>dentititon</a:t>
            </a:r>
            <a:r>
              <a:rPr lang="en-US" sz="1600" b="1" dirty="0" smtClean="0"/>
              <a:t> period </a:t>
            </a:r>
            <a:endParaRPr lang="en-IN" sz="1600" dirty="0" smtClean="0"/>
          </a:p>
          <a:p>
            <a:endParaRPr lang="en-IN" sz="1200" dirty="0"/>
          </a:p>
        </p:txBody>
      </p:sp>
      <p:pic>
        <p:nvPicPr>
          <p:cNvPr id="4" name="Picture 2" descr="C:\Bday\20140626_100203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5016" t="2525" r="13302" b="4349"/>
          <a:stretch>
            <a:fillRect/>
          </a:stretch>
        </p:blipFill>
        <p:spPr bwMode="auto">
          <a:xfrm>
            <a:off x="3500430" y="714356"/>
            <a:ext cx="1214446" cy="103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Bday\20140626_100212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8567" t="10417" r="8567" b="7506"/>
          <a:stretch>
            <a:fillRect/>
          </a:stretch>
        </p:blipFill>
        <p:spPr bwMode="auto">
          <a:xfrm>
            <a:off x="5143505" y="714356"/>
            <a:ext cx="1442498" cy="1071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Users\Dr.Shudhanshu Dixit\Desktop\infantile-swallow-or-Tongue-between-the-Gum-pads.jpg"/>
          <p:cNvPicPr>
            <a:picLocks noChangeAspect="1" noChangeArrowheads="1"/>
          </p:cNvPicPr>
          <p:nvPr/>
        </p:nvPicPr>
        <p:blipFill>
          <a:blip r:embed="rId4"/>
          <a:srcRect b="3936"/>
          <a:stretch>
            <a:fillRect/>
          </a:stretch>
        </p:blipFill>
        <p:spPr bwMode="auto">
          <a:xfrm>
            <a:off x="6929454" y="571480"/>
            <a:ext cx="1180475" cy="1285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E:\Users\Dr.Shudhanshu Dixit\Desktop\1305133296-680x400.jpg"/>
          <p:cNvPicPr>
            <a:picLocks noChangeAspect="1" noChangeArrowheads="1"/>
          </p:cNvPicPr>
          <p:nvPr/>
        </p:nvPicPr>
        <p:blipFill>
          <a:blip r:embed="rId5" cstate="print"/>
          <a:srcRect l="12869"/>
          <a:stretch>
            <a:fillRect/>
          </a:stretch>
        </p:blipFill>
        <p:spPr bwMode="auto">
          <a:xfrm>
            <a:off x="3571868" y="2214554"/>
            <a:ext cx="967320" cy="928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858016" y="2071678"/>
            <a:ext cx="2114568" cy="135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AB   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        E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        B    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858016" y="2500306"/>
            <a:ext cx="164307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2" descr="E:\Users\Dr.Shudhanshu Dixit\Desktop\toothfor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2214554"/>
            <a:ext cx="1285884" cy="714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E:\Users\Dr.Shudhanshu Dixit\Desktop\preview_html_m56ac0f5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000373"/>
            <a:ext cx="1239930" cy="85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E:\Users\Dr.Shudhanshu Dixit\Desktop\tmp57151_thumb.jpg"/>
          <p:cNvPicPr>
            <a:picLocks noChangeAspect="1" noChangeArrowheads="1"/>
          </p:cNvPicPr>
          <p:nvPr/>
        </p:nvPicPr>
        <p:blipFill>
          <a:blip r:embed="rId8">
            <a:lum bright="-40000" contrast="-10000"/>
          </a:blip>
          <a:srcRect t="19912" r="67187"/>
          <a:stretch>
            <a:fillRect/>
          </a:stretch>
        </p:blipFill>
        <p:spPr bwMode="auto">
          <a:xfrm>
            <a:off x="6402542" y="2786058"/>
            <a:ext cx="884102" cy="1143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E:\Users\Dr.Shudhanshu Dixit\Desktop\Yarger-C-Deep-Bite-Before2-1024x56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9917" y="3061224"/>
            <a:ext cx="1584083" cy="867842"/>
          </a:xfrm>
          <a:prstGeom prst="rect">
            <a:avLst/>
          </a:prstGeom>
          <a:noFill/>
        </p:spPr>
      </p:pic>
      <p:pic>
        <p:nvPicPr>
          <p:cNvPr id="17" name="Picture 3" descr="E:\Users\Dr.Shudhanshu Dixit\Desktop\untitled.pngEF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78" y="4214818"/>
            <a:ext cx="1212147" cy="1193207"/>
          </a:xfrm>
          <a:prstGeom prst="rect">
            <a:avLst/>
          </a:prstGeom>
          <a:noFill/>
        </p:spPr>
      </p:pic>
      <p:pic>
        <p:nvPicPr>
          <p:cNvPr id="18" name="Picture 2" descr="E:\Users\Dr.Shudhanshu Dixit\Desktop\tmp57151_thumb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-30000"/>
          </a:blip>
          <a:srcRect/>
          <a:stretch>
            <a:fillRect/>
          </a:stretch>
        </p:blipFill>
        <p:spPr bwMode="auto">
          <a:xfrm>
            <a:off x="4429124" y="4429132"/>
            <a:ext cx="2143140" cy="978477"/>
          </a:xfrm>
          <a:prstGeom prst="rect">
            <a:avLst/>
          </a:prstGeom>
          <a:noFill/>
        </p:spPr>
      </p:pic>
      <p:pic>
        <p:nvPicPr>
          <p:cNvPr id="19" name="Picture 2" descr="C:\Bday\20140630_002712.jpg"/>
          <p:cNvPicPr>
            <a:picLocks noChangeAspect="1" noChangeArrowheads="1"/>
          </p:cNvPicPr>
          <p:nvPr/>
        </p:nvPicPr>
        <p:blipFill>
          <a:blip r:embed="rId12" cstate="print">
            <a:lum bright="20000" contrast="40000"/>
          </a:blip>
          <a:srcRect l="5768" t="17444" r="7548" b="23391"/>
          <a:stretch>
            <a:fillRect/>
          </a:stretch>
        </p:blipFill>
        <p:spPr bwMode="auto">
          <a:xfrm rot="5400000">
            <a:off x="6439738" y="4276667"/>
            <a:ext cx="1623134" cy="1356560"/>
          </a:xfrm>
          <a:prstGeom prst="rect">
            <a:avLst/>
          </a:prstGeom>
          <a:noFill/>
        </p:spPr>
      </p:pic>
      <p:pic>
        <p:nvPicPr>
          <p:cNvPr id="20" name="Picture 3" descr="E:\Users\Dr.Shudhanshu Dixit\Desktop\UglyDuckling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29554" y="4572008"/>
            <a:ext cx="1214446" cy="7286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500430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dirty="0" smtClean="0"/>
              <a:t>6  1  2  4  3  5  7</a:t>
            </a:r>
          </a:p>
          <a:p>
            <a:pPr>
              <a:buNone/>
            </a:pPr>
            <a:r>
              <a:rPr lang="en-US" dirty="0" smtClean="0"/>
              <a:t>6  1  2  3  4  5  7</a:t>
            </a:r>
            <a:endParaRPr lang="en-IN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500430" y="6284932"/>
            <a:ext cx="164307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Occlusion terminologies &amp; Curves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Balanced occlusion</a:t>
            </a:r>
          </a:p>
          <a:p>
            <a:endParaRPr lang="en-US" dirty="0" smtClean="0"/>
          </a:p>
          <a:p>
            <a:r>
              <a:rPr lang="en-US" dirty="0" smtClean="0"/>
              <a:t>Curve of </a:t>
            </a:r>
            <a:r>
              <a:rPr lang="en-US" dirty="0" err="1" smtClean="0"/>
              <a:t>Spee</a:t>
            </a:r>
            <a:endParaRPr lang="en-US" dirty="0" smtClean="0"/>
          </a:p>
          <a:p>
            <a:r>
              <a:rPr lang="en-US" dirty="0" smtClean="0"/>
              <a:t>Curve of Monson</a:t>
            </a:r>
          </a:p>
          <a:p>
            <a:r>
              <a:rPr lang="en-US" dirty="0" smtClean="0"/>
              <a:t>Curve of Wilson</a:t>
            </a:r>
          </a:p>
          <a:p>
            <a:endParaRPr lang="en-US" dirty="0" smtClean="0"/>
          </a:p>
          <a:p>
            <a:r>
              <a:rPr lang="en-US" dirty="0" smtClean="0"/>
              <a:t>Andrew’s six key to Normal occlusion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E:\Users\Dr.Shudhanshu Dixit\Desktop\734970-fig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105"/>
          <a:stretch>
            <a:fillRect/>
          </a:stretch>
        </p:blipFill>
        <p:spPr bwMode="auto">
          <a:xfrm>
            <a:off x="3929058" y="0"/>
            <a:ext cx="5214942" cy="690214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4282" y="1000108"/>
            <a:ext cx="350046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Balanced occlusion :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400" dirty="0" smtClean="0"/>
              <a:t>An occlusion in which balanced and equal contacts are maintained throughout the entire arch during all excursions / movements of mandible</a:t>
            </a:r>
            <a:endParaRPr lang="en-IN" sz="2400" dirty="0" smtClean="0"/>
          </a:p>
          <a:p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 descr="E:\Users\Dr.Shudhanshu Dixit\Desktop\untitled.pnge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3418452"/>
          </a:xfrm>
          <a:prstGeom prst="rect">
            <a:avLst/>
          </a:prstGeom>
          <a:noFill/>
        </p:spPr>
      </p:pic>
      <p:pic>
        <p:nvPicPr>
          <p:cNvPr id="8195" name="Picture 3" descr="E:\Users\Dr.Shudhanshu Dixit\Desktop\Occlusal-Waxing-Clayton-A_-Chan-DDS-OCCLUSION-CONNECTIO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9264" y="3500438"/>
            <a:ext cx="5034736" cy="335756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2844" y="3571876"/>
            <a:ext cx="3885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balanced and equal contacts </a:t>
            </a:r>
            <a:endParaRPr lang="en-I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Types of Cusps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1) Centric holding cusps</a:t>
            </a:r>
          </a:p>
          <a:p>
            <a:endParaRPr lang="en-US" b="1" dirty="0" smtClean="0"/>
          </a:p>
          <a:p>
            <a:r>
              <a:rPr lang="en-US" b="1" dirty="0" smtClean="0"/>
              <a:t>2) Guiding cusps</a:t>
            </a:r>
          </a:p>
          <a:p>
            <a:endParaRPr lang="en-US" b="1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en-US" dirty="0" err="1" smtClean="0"/>
              <a:t>Buccal</a:t>
            </a:r>
            <a:r>
              <a:rPr lang="en-US" dirty="0" smtClean="0"/>
              <a:t> Aspect of 1</a:t>
            </a:r>
            <a:r>
              <a:rPr lang="en-US" baseline="30000" dirty="0" smtClean="0"/>
              <a:t>st</a:t>
            </a:r>
            <a:r>
              <a:rPr lang="en-US" dirty="0" smtClean="0"/>
              <a:t> Molar</a:t>
            </a:r>
            <a:endParaRPr lang="en-IN" dirty="0"/>
          </a:p>
        </p:txBody>
      </p:sp>
      <p:pic>
        <p:nvPicPr>
          <p:cNvPr id="4" name="Picture 2" descr="E:\Users\Dr.Shudhanshu Dixit\Desktop\molar\tmp5715_thumb_thum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7542"/>
          <a:stretch>
            <a:fillRect/>
          </a:stretch>
        </p:blipFill>
        <p:spPr bwMode="auto">
          <a:xfrm flipH="1">
            <a:off x="3582680" y="1801019"/>
            <a:ext cx="197864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14744" y="2214554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4565196" y="220241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3922254" y="164305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ML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4850948" y="177378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DL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5173360" y="228599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1357290" y="27146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PREMOLAR</a:t>
            </a:r>
            <a:endParaRPr lang="en-I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55104" y="271462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MOLAR</a:t>
            </a:r>
            <a:endParaRPr lang="en-IN" b="1" dirty="0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1500178" y="3857616"/>
            <a:ext cx="5929330" cy="7143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14356"/>
            <a:ext cx="661513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1) Centric holding cusps</a:t>
            </a:r>
          </a:p>
          <a:p>
            <a:r>
              <a:rPr lang="en-US" sz="2600" dirty="0" smtClean="0"/>
              <a:t>Also called as stamp cusp (or) supporting cusp</a:t>
            </a:r>
          </a:p>
          <a:p>
            <a:endParaRPr lang="en-US" sz="2600" dirty="0" smtClean="0"/>
          </a:p>
          <a:p>
            <a:r>
              <a:rPr lang="en-US" sz="2600" dirty="0" smtClean="0"/>
              <a:t>The lingual cusps of maxillary posterior teeth &amp; </a:t>
            </a:r>
            <a:r>
              <a:rPr lang="en-US" sz="2600" dirty="0" err="1" smtClean="0"/>
              <a:t>buccal</a:t>
            </a:r>
            <a:r>
              <a:rPr lang="en-US" sz="2600" dirty="0" smtClean="0"/>
              <a:t> cusps of </a:t>
            </a:r>
            <a:r>
              <a:rPr lang="en-US" sz="2600" dirty="0" err="1" smtClean="0"/>
              <a:t>mandibular</a:t>
            </a:r>
            <a:r>
              <a:rPr lang="en-US" sz="2600" dirty="0" smtClean="0"/>
              <a:t> posterior teeth</a:t>
            </a:r>
          </a:p>
          <a:p>
            <a:endParaRPr lang="en-US" sz="2600" dirty="0" smtClean="0"/>
          </a:p>
          <a:p>
            <a:r>
              <a:rPr lang="en-US" sz="2600" dirty="0" smtClean="0"/>
              <a:t>They occlude into the central </a:t>
            </a:r>
            <a:r>
              <a:rPr lang="en-US" sz="2600" dirty="0" err="1" smtClean="0"/>
              <a:t>fossa</a:t>
            </a:r>
            <a:r>
              <a:rPr lang="en-US" sz="2600" dirty="0" smtClean="0"/>
              <a:t> &amp; marginal ridges of opposing teeth</a:t>
            </a:r>
            <a:endParaRPr lang="en-IN" sz="26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8" name="Picture 4" descr="E:\Users\Dr.Shudhanshu Dixit\Desktop\20180618_092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14486" t="5682" r="16262" b="10663"/>
          <a:stretch>
            <a:fillRect/>
          </a:stretch>
        </p:blipFill>
        <p:spPr bwMode="auto">
          <a:xfrm rot="5400000">
            <a:off x="1519751" y="1087678"/>
            <a:ext cx="6787260" cy="4611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4" y="928670"/>
            <a:ext cx="6829444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3300" b="1" dirty="0" smtClean="0"/>
              <a:t>2) Guiding cusp</a:t>
            </a:r>
          </a:p>
          <a:p>
            <a:endParaRPr lang="en-US" dirty="0" smtClean="0"/>
          </a:p>
          <a:p>
            <a:r>
              <a:rPr lang="en-US" dirty="0" smtClean="0"/>
              <a:t>Also called as shear cusp (or) non-supporting cusp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buccal</a:t>
            </a:r>
            <a:r>
              <a:rPr lang="en-US" dirty="0" smtClean="0"/>
              <a:t> cusps of maxillary posterior teeth &amp; lingual cusps of </a:t>
            </a:r>
            <a:r>
              <a:rPr lang="en-US" dirty="0" err="1" smtClean="0"/>
              <a:t>mandibular</a:t>
            </a:r>
            <a:r>
              <a:rPr lang="en-US" dirty="0" smtClean="0"/>
              <a:t> posterior teeth</a:t>
            </a:r>
          </a:p>
          <a:p>
            <a:endParaRPr lang="en-US" dirty="0" smtClean="0"/>
          </a:p>
          <a:p>
            <a:r>
              <a:rPr lang="en-US" dirty="0" smtClean="0"/>
              <a:t>They function to guide the mandible during lateral excursions &amp; shear during mastication</a:t>
            </a:r>
            <a:endParaRPr lang="en-IN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E:\Users\Dr.Shudhanshu Dixit\Desktop\20180618_092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23295" t="10540" r="12779" b="7383"/>
          <a:stretch>
            <a:fillRect/>
          </a:stretch>
        </p:blipFill>
        <p:spPr bwMode="auto">
          <a:xfrm rot="5400000">
            <a:off x="524258" y="547280"/>
            <a:ext cx="6858001" cy="5763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 types of </a:t>
            </a:r>
            <a:r>
              <a:rPr lang="en-US" b="1" dirty="0" err="1" smtClean="0"/>
              <a:t>cuspal</a:t>
            </a:r>
            <a:r>
              <a:rPr lang="en-US" b="1" dirty="0" smtClean="0"/>
              <a:t> relations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Cusp-</a:t>
            </a:r>
            <a:r>
              <a:rPr lang="en-US" dirty="0" err="1" smtClean="0"/>
              <a:t>Fossa</a:t>
            </a:r>
            <a:r>
              <a:rPr lang="en-US" dirty="0" smtClean="0"/>
              <a:t> occlusion</a:t>
            </a:r>
          </a:p>
          <a:p>
            <a:endParaRPr lang="en-US" dirty="0" smtClean="0"/>
          </a:p>
          <a:p>
            <a:r>
              <a:rPr lang="en-US" dirty="0" smtClean="0"/>
              <a:t>Cusp-</a:t>
            </a:r>
            <a:r>
              <a:rPr lang="en-US" dirty="0" err="1" smtClean="0"/>
              <a:t>Embrassure</a:t>
            </a:r>
            <a:r>
              <a:rPr lang="en-US" dirty="0" smtClean="0"/>
              <a:t> occlusion</a:t>
            </a:r>
            <a:endParaRPr lang="en-IN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Cusp </a:t>
            </a:r>
            <a:r>
              <a:rPr lang="en-US" b="1" dirty="0" err="1" smtClean="0"/>
              <a:t>Fossa</a:t>
            </a:r>
            <a:r>
              <a:rPr lang="en-US" b="1" dirty="0" smtClean="0"/>
              <a:t> occlusion</a:t>
            </a:r>
            <a:br>
              <a:rPr lang="en-US" b="1" dirty="0" smtClean="0"/>
            </a:b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571612"/>
            <a:ext cx="6900882" cy="4525963"/>
          </a:xfrm>
        </p:spPr>
        <p:txBody>
          <a:bodyPr/>
          <a:lstStyle/>
          <a:p>
            <a:r>
              <a:rPr lang="en-US" dirty="0" smtClean="0"/>
              <a:t>The supporting cusp of one tooth occludes in a single </a:t>
            </a:r>
            <a:r>
              <a:rPr lang="en-US" dirty="0" err="1" smtClean="0"/>
              <a:t>fossa</a:t>
            </a:r>
            <a:r>
              <a:rPr lang="en-US" dirty="0" smtClean="0"/>
              <a:t> of single opposing tooth</a:t>
            </a:r>
          </a:p>
          <a:p>
            <a:endParaRPr lang="en-US" dirty="0" smtClean="0"/>
          </a:p>
          <a:p>
            <a:r>
              <a:rPr lang="en-US" dirty="0" smtClean="0"/>
              <a:t>This is a tooth – to – tooth arrangement</a:t>
            </a:r>
            <a:endParaRPr lang="en-IN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1" name="Picture 3" descr="E:\Users\Dr.Shudhanshu Dixit\Desktop\20180618_093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30000"/>
          </a:blip>
          <a:srcRect l="25140" t="19888" r="23364" b="28025"/>
          <a:stretch>
            <a:fillRect/>
          </a:stretch>
        </p:blipFill>
        <p:spPr bwMode="auto">
          <a:xfrm rot="5400000">
            <a:off x="1620311" y="1543469"/>
            <a:ext cx="6403443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Cusp </a:t>
            </a:r>
            <a:r>
              <a:rPr lang="en-US" b="1" dirty="0" err="1" smtClean="0"/>
              <a:t>Embrassure</a:t>
            </a:r>
            <a:r>
              <a:rPr lang="en-US" b="1" dirty="0" smtClean="0"/>
              <a:t> occlusion</a:t>
            </a:r>
            <a:r>
              <a:rPr lang="en-IN" b="1" dirty="0" smtClean="0"/>
              <a:t/>
            </a:r>
            <a:br>
              <a:rPr lang="en-IN" b="1" dirty="0" smtClean="0"/>
            </a:b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14998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When a tooth occludes with two opposing teeth </a:t>
            </a:r>
          </a:p>
          <a:p>
            <a:pPr>
              <a:buNone/>
            </a:pPr>
            <a:r>
              <a:rPr lang="en-US" sz="2800" dirty="0" smtClean="0"/>
              <a:t>	( Cusp of one tooth occludes with the </a:t>
            </a:r>
            <a:r>
              <a:rPr lang="en-US" sz="2800" dirty="0" err="1" smtClean="0"/>
              <a:t>embrassure</a:t>
            </a:r>
            <a:r>
              <a:rPr lang="en-US" sz="2800" dirty="0" smtClean="0"/>
              <a:t> of two opposing teeth)</a:t>
            </a:r>
          </a:p>
          <a:p>
            <a:endParaRPr lang="en-US" sz="2800" dirty="0" smtClean="0"/>
          </a:p>
          <a:p>
            <a:r>
              <a:rPr lang="en-US" sz="2800" dirty="0" smtClean="0"/>
              <a:t>Tooth – to – two teeth occlusion</a:t>
            </a:r>
            <a:endParaRPr lang="en-IN" sz="28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E:\Users\Dr.Shudhanshu Dixit\Desktop\20180618_093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30000"/>
          </a:blip>
          <a:srcRect l="9159" t="15152" r="14486" b="21711"/>
          <a:stretch>
            <a:fillRect/>
          </a:stretch>
        </p:blipFill>
        <p:spPr bwMode="auto">
          <a:xfrm rot="5400000">
            <a:off x="1285852" y="1928802"/>
            <a:ext cx="6143668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1296974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Imaginary curves of occlusion (or)</a:t>
            </a:r>
            <a:br>
              <a:rPr lang="en-US" sz="3600" dirty="0" smtClean="0"/>
            </a:br>
            <a:r>
              <a:rPr lang="en-US" sz="3600" dirty="0" smtClean="0"/>
              <a:t> Compensatory curves of occlusion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0557"/>
            <a:ext cx="668656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1) Curve of </a:t>
            </a:r>
            <a:r>
              <a:rPr lang="en-US" sz="2800" dirty="0" err="1" smtClean="0"/>
              <a:t>Spee</a:t>
            </a:r>
            <a:r>
              <a:rPr lang="en-US" sz="2800" dirty="0" smtClean="0"/>
              <a:t> (or)</a:t>
            </a:r>
          </a:p>
          <a:p>
            <a:pPr>
              <a:buNone/>
            </a:pPr>
            <a:r>
              <a:rPr lang="en-US" sz="2800" dirty="0" err="1" smtClean="0"/>
              <a:t>Anteroposterior</a:t>
            </a:r>
            <a:r>
              <a:rPr lang="en-US" sz="2800" dirty="0" smtClean="0"/>
              <a:t> curve (or)</a:t>
            </a:r>
          </a:p>
          <a:p>
            <a:pPr>
              <a:buNone/>
            </a:pPr>
            <a:r>
              <a:rPr lang="en-US" sz="2800" dirty="0" smtClean="0"/>
              <a:t>The curve of </a:t>
            </a:r>
            <a:r>
              <a:rPr lang="en-US" sz="2800" dirty="0" err="1" smtClean="0"/>
              <a:t>occlusal</a:t>
            </a:r>
            <a:r>
              <a:rPr lang="en-US" sz="2800" dirty="0" smtClean="0"/>
              <a:t> plane</a:t>
            </a:r>
          </a:p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anterio</a:t>
            </a:r>
            <a:r>
              <a:rPr lang="en-US" sz="2800" dirty="0" smtClean="0"/>
              <a:t>-posterior curvature of the </a:t>
            </a:r>
            <a:r>
              <a:rPr lang="en-US" sz="2800" dirty="0" err="1" smtClean="0"/>
              <a:t>occlusal</a:t>
            </a:r>
            <a:r>
              <a:rPr lang="en-US" sz="2800" dirty="0" smtClean="0"/>
              <a:t> surfaces continuing as an arc throughout the </a:t>
            </a:r>
            <a:r>
              <a:rPr lang="en-US" sz="2800" dirty="0" err="1" smtClean="0"/>
              <a:t>condyle</a:t>
            </a:r>
            <a:endParaRPr lang="en-US" sz="28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g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86314" y="4714884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MB</a:t>
            </a:r>
            <a:endParaRPr lang="en-IN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15134" y="471488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DB</a:t>
            </a:r>
            <a:endParaRPr lang="en-IN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42972" y="3905912"/>
            <a:ext cx="871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premolar</a:t>
            </a:r>
            <a:endParaRPr lang="en-IN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05433" y="3834474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1st</a:t>
            </a:r>
          </a:p>
          <a:p>
            <a:pPr algn="ctr"/>
            <a:r>
              <a:rPr lang="en-US" sz="1400" b="1" dirty="0" smtClean="0"/>
              <a:t>molar</a:t>
            </a:r>
            <a:endParaRPr lang="en-IN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6555" y="4079565"/>
            <a:ext cx="8240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/>
              <a:t>1st</a:t>
            </a:r>
          </a:p>
          <a:p>
            <a:pPr algn="ctr"/>
            <a:r>
              <a:rPr lang="en-US" sz="1300" b="1" dirty="0" smtClean="0"/>
              <a:t>premolar</a:t>
            </a:r>
            <a:endParaRPr lang="en-IN" sz="13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74183" y="4136744"/>
            <a:ext cx="640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/>
              <a:t>canine</a:t>
            </a:r>
            <a:endParaRPr lang="en-IN" sz="13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6472254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curve begins at the tip of lower </a:t>
            </a:r>
            <a:r>
              <a:rPr lang="en-US" sz="2800" dirty="0" err="1" smtClean="0"/>
              <a:t>cuspid</a:t>
            </a:r>
            <a:r>
              <a:rPr lang="en-US" sz="2800" dirty="0" smtClean="0"/>
              <a:t>, following the cusp tips of bicuspids &amp; molars</a:t>
            </a:r>
          </a:p>
          <a:p>
            <a:endParaRPr lang="en-US" sz="2800" dirty="0" smtClean="0"/>
          </a:p>
          <a:p>
            <a:r>
              <a:rPr lang="en-US" sz="2800" dirty="0" smtClean="0"/>
              <a:t>Continues as an arc through </a:t>
            </a:r>
            <a:r>
              <a:rPr lang="en-US" sz="2800" dirty="0" err="1" smtClean="0"/>
              <a:t>condyle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 circle of 4 inches diameter is formed</a:t>
            </a:r>
          </a:p>
          <a:p>
            <a:endParaRPr lang="en-US" sz="2800" dirty="0" smtClean="0"/>
          </a:p>
          <a:p>
            <a:r>
              <a:rPr lang="en-US" sz="2800" smtClean="0"/>
              <a:t>Depth of curve = 1.5 – 2.5mm </a:t>
            </a:r>
            <a:endParaRPr lang="en-IN" sz="2800" dirty="0" smtClean="0"/>
          </a:p>
          <a:p>
            <a:endParaRPr lang="en-IN" sz="28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E:\Users\Dr.Shudhanshu Dixit\Desktop\Pictur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84" t="3035" r="48743" b="11968"/>
          <a:stretch>
            <a:fillRect/>
          </a:stretch>
        </p:blipFill>
        <p:spPr bwMode="auto">
          <a:xfrm>
            <a:off x="-214346" y="71414"/>
            <a:ext cx="8143932" cy="6000792"/>
          </a:xfrm>
          <a:prstGeom prst="rect">
            <a:avLst/>
          </a:prstGeom>
          <a:noFill/>
        </p:spPr>
      </p:pic>
      <p:pic>
        <p:nvPicPr>
          <p:cNvPr id="5" name="Picture 2" descr="E:\Users\Dr.Shudhanshu Dixit\Desktop\14274_68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429132"/>
            <a:ext cx="2657475" cy="19431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71414"/>
            <a:ext cx="66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curved </a:t>
            </a:r>
            <a:r>
              <a:rPr lang="en-US" b="1" dirty="0" err="1" smtClean="0"/>
              <a:t>alingment</a:t>
            </a:r>
            <a:r>
              <a:rPr lang="en-US" b="1" dirty="0" smtClean="0"/>
              <a:t> is seen when observed from a point opposite to 1</a:t>
            </a:r>
            <a:r>
              <a:rPr lang="en-US" b="1" baseline="30000" dirty="0" smtClean="0"/>
              <a:t>st</a:t>
            </a:r>
            <a:r>
              <a:rPr lang="en-US" b="1" dirty="0" smtClean="0"/>
              <a:t> molar</a:t>
            </a:r>
            <a:endParaRPr lang="en-IN" b="1" dirty="0"/>
          </a:p>
        </p:txBody>
      </p:sp>
      <p:sp>
        <p:nvSpPr>
          <p:cNvPr id="7" name="Oval 6"/>
          <p:cNvSpPr/>
          <p:nvPr/>
        </p:nvSpPr>
        <p:spPr>
          <a:xfrm rot="1253639">
            <a:off x="6135538" y="3544350"/>
            <a:ext cx="2696715" cy="17487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7286644" y="414338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4’’ </a:t>
            </a:r>
            <a:endParaRPr lang="en-IN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286512" y="3929066"/>
            <a:ext cx="2428892" cy="785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" y="50005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Curve of Wilson ( side–to–side curve )</a:t>
            </a:r>
            <a:br>
              <a:rPr lang="en-US" sz="3200" b="1" dirty="0" smtClean="0"/>
            </a:br>
            <a:endParaRPr lang="en-IN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85860"/>
            <a:ext cx="6615130" cy="45259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 curve that contacts the </a:t>
            </a:r>
            <a:r>
              <a:rPr lang="en-US" dirty="0" err="1" smtClean="0"/>
              <a:t>buccal</a:t>
            </a:r>
            <a:r>
              <a:rPr lang="en-US" dirty="0" smtClean="0"/>
              <a:t> &amp; lingual cusp tips of </a:t>
            </a:r>
            <a:r>
              <a:rPr lang="en-US" dirty="0" err="1" smtClean="0"/>
              <a:t>mandibular</a:t>
            </a:r>
            <a:r>
              <a:rPr lang="en-US" dirty="0" smtClean="0"/>
              <a:t> </a:t>
            </a:r>
            <a:r>
              <a:rPr lang="en-US" dirty="0" err="1" smtClean="0"/>
              <a:t>buccal</a:t>
            </a:r>
            <a:r>
              <a:rPr lang="en-US" dirty="0" smtClean="0"/>
              <a:t> teeth</a:t>
            </a:r>
          </a:p>
          <a:p>
            <a:endParaRPr lang="en-US" dirty="0" smtClean="0"/>
          </a:p>
          <a:p>
            <a:r>
              <a:rPr lang="en-US" dirty="0" err="1" smtClean="0"/>
              <a:t>Mediolateral</a:t>
            </a:r>
            <a:r>
              <a:rPr lang="en-US" dirty="0" smtClean="0"/>
              <a:t> on each side of arch</a:t>
            </a:r>
          </a:p>
          <a:p>
            <a:endParaRPr lang="en-US" dirty="0" smtClean="0"/>
          </a:p>
          <a:p>
            <a:r>
              <a:rPr lang="en-US" dirty="0" smtClean="0"/>
              <a:t>Due to inward inclination of posterior teeth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E:\Users\Dr.Shudhanshu Dixit\Desktop\Pictur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8743" t="3707" r="962" b="15672"/>
          <a:stretch>
            <a:fillRect/>
          </a:stretch>
        </p:blipFill>
        <p:spPr bwMode="auto">
          <a:xfrm>
            <a:off x="0" y="-2"/>
            <a:ext cx="9144000" cy="6643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071546"/>
            <a:ext cx="647225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When viewed from anterior aspect with mouth slightly open : </a:t>
            </a:r>
          </a:p>
          <a:p>
            <a:endParaRPr lang="en-US" sz="2800" dirty="0" smtClean="0"/>
          </a:p>
          <a:p>
            <a:r>
              <a:rPr lang="en-US" sz="2800" dirty="0" smtClean="0"/>
              <a:t>The curve of maxillary arch is convex</a:t>
            </a:r>
          </a:p>
          <a:p>
            <a:endParaRPr lang="en-US" sz="2800" dirty="0" smtClean="0"/>
          </a:p>
          <a:p>
            <a:r>
              <a:rPr lang="en-US" sz="2800" dirty="0" smtClean="0"/>
              <a:t>The curve of </a:t>
            </a:r>
            <a:r>
              <a:rPr lang="en-US" sz="2800" dirty="0" err="1" smtClean="0"/>
              <a:t>mandibular</a:t>
            </a:r>
            <a:r>
              <a:rPr lang="en-US" sz="2800" dirty="0" smtClean="0"/>
              <a:t> arch is concave</a:t>
            </a:r>
            <a:endParaRPr lang="en-IN" sz="28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6043626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Significance</a:t>
            </a:r>
          </a:p>
          <a:p>
            <a:endParaRPr lang="en-US" dirty="0" smtClean="0"/>
          </a:p>
          <a:p>
            <a:r>
              <a:rPr lang="en-US" sz="2800" dirty="0" smtClean="0"/>
              <a:t>Elevated </a:t>
            </a:r>
            <a:r>
              <a:rPr lang="en-US" sz="2800" dirty="0" err="1" smtClean="0"/>
              <a:t>buccal</a:t>
            </a:r>
            <a:r>
              <a:rPr lang="en-US" sz="2800" dirty="0" smtClean="0"/>
              <a:t> cusp prevents food from going past the </a:t>
            </a:r>
            <a:r>
              <a:rPr lang="en-US" sz="2800" dirty="0" err="1" smtClean="0"/>
              <a:t>occlusal</a:t>
            </a:r>
            <a:r>
              <a:rPr lang="en-US" sz="2800" dirty="0" smtClean="0"/>
              <a:t> table.</a:t>
            </a:r>
          </a:p>
          <a:p>
            <a:endParaRPr lang="en-US" sz="2800" dirty="0" smtClean="0"/>
          </a:p>
          <a:p>
            <a:r>
              <a:rPr lang="en-US" sz="2800" dirty="0" smtClean="0"/>
              <a:t>Teeth </a:t>
            </a:r>
            <a:r>
              <a:rPr lang="en-US" sz="2800" dirty="0" err="1" smtClean="0"/>
              <a:t>alingned</a:t>
            </a:r>
            <a:r>
              <a:rPr lang="en-US" sz="2800" dirty="0" smtClean="0"/>
              <a:t> parallel to medial </a:t>
            </a:r>
            <a:r>
              <a:rPr lang="en-US" sz="2800" dirty="0" err="1" smtClean="0"/>
              <a:t>pterygoid</a:t>
            </a:r>
            <a:r>
              <a:rPr lang="en-US" sz="2800" dirty="0" smtClean="0"/>
              <a:t> so less resistance to </a:t>
            </a:r>
            <a:r>
              <a:rPr lang="en-US" sz="2800" dirty="0" err="1" smtClean="0"/>
              <a:t>masticatory</a:t>
            </a:r>
            <a:r>
              <a:rPr lang="en-US" sz="2800" dirty="0" smtClean="0"/>
              <a:t> forces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85728"/>
            <a:ext cx="5286412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Curve of Monson</a:t>
            </a:r>
          </a:p>
          <a:p>
            <a:endParaRPr lang="en-US" b="1" dirty="0" smtClean="0"/>
          </a:p>
          <a:p>
            <a:r>
              <a:rPr lang="en-US" dirty="0" smtClean="0"/>
              <a:t>Got by extending curve of </a:t>
            </a:r>
            <a:r>
              <a:rPr lang="en-US" dirty="0" err="1" smtClean="0"/>
              <a:t>Spee</a:t>
            </a:r>
            <a:r>
              <a:rPr lang="en-US" dirty="0" smtClean="0"/>
              <a:t> &amp; Wilson to all cusps and </a:t>
            </a:r>
            <a:r>
              <a:rPr lang="en-US" dirty="0" err="1" smtClean="0"/>
              <a:t>incisal</a:t>
            </a:r>
            <a:r>
              <a:rPr lang="en-US" dirty="0" smtClean="0"/>
              <a:t> edges</a:t>
            </a:r>
            <a:endParaRPr lang="en-IN" dirty="0"/>
          </a:p>
        </p:txBody>
      </p:sp>
      <p:pic>
        <p:nvPicPr>
          <p:cNvPr id="4" name="Picture 2" descr="E:\Users\Dr.Shudhanshu Dixit\Desktop\preview_html_m64dfc30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357298"/>
            <a:ext cx="4000496" cy="4784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214298"/>
            <a:ext cx="8229600" cy="11430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Andrew’s Six key to normal occlusion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17681"/>
            <a:ext cx="6829444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000" dirty="0" smtClean="0"/>
              <a:t>Presence of these features are must to achieve ideal occlusion (Angle’s Class I)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Molar inter-arch relationship</a:t>
            </a:r>
          </a:p>
          <a:p>
            <a:r>
              <a:rPr lang="en-US" sz="3000" dirty="0" err="1" smtClean="0"/>
              <a:t>Mesio</a:t>
            </a:r>
            <a:r>
              <a:rPr lang="en-US" sz="3000" dirty="0" smtClean="0"/>
              <a:t> distal crown inclination</a:t>
            </a:r>
          </a:p>
          <a:p>
            <a:r>
              <a:rPr lang="en-US" sz="3000" dirty="0" err="1" smtClean="0"/>
              <a:t>Labio</a:t>
            </a:r>
            <a:r>
              <a:rPr lang="en-US" sz="3000" dirty="0" smtClean="0"/>
              <a:t> lingual crown inclination</a:t>
            </a:r>
          </a:p>
          <a:p>
            <a:r>
              <a:rPr lang="en-US" sz="3000" dirty="0" smtClean="0"/>
              <a:t>Absence of rotation</a:t>
            </a:r>
          </a:p>
          <a:p>
            <a:r>
              <a:rPr lang="en-US" sz="3000" dirty="0" smtClean="0"/>
              <a:t>Tight contacts</a:t>
            </a:r>
          </a:p>
          <a:p>
            <a:r>
              <a:rPr lang="en-US" sz="3000" dirty="0" smtClean="0"/>
              <a:t>Curve of </a:t>
            </a:r>
            <a:r>
              <a:rPr lang="en-US" sz="3000" dirty="0" err="1" smtClean="0"/>
              <a:t>spee</a:t>
            </a:r>
            <a:endParaRPr lang="en-IN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Molar inter-arch relationship</a:t>
            </a:r>
            <a:br>
              <a:rPr lang="en-US" dirty="0" smtClean="0"/>
            </a:br>
            <a:endParaRPr lang="en-IN" dirty="0"/>
          </a:p>
        </p:txBody>
      </p:sp>
      <p:pic>
        <p:nvPicPr>
          <p:cNvPr id="4" name="Picture 2" descr="img02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3292" y="1600200"/>
            <a:ext cx="60374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Mesio</a:t>
            </a:r>
            <a:r>
              <a:rPr lang="en-US" dirty="0" smtClean="0"/>
              <a:t> distal crown inclination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214422"/>
            <a:ext cx="6400816" cy="4525963"/>
          </a:xfrm>
        </p:spPr>
        <p:txBody>
          <a:bodyPr/>
          <a:lstStyle/>
          <a:p>
            <a:r>
              <a:rPr lang="en-US" dirty="0" smtClean="0"/>
              <a:t>The gingival part of long axis must be distal to </a:t>
            </a:r>
            <a:r>
              <a:rPr lang="en-US" dirty="0" err="1" smtClean="0"/>
              <a:t>occlusal</a:t>
            </a:r>
            <a:r>
              <a:rPr lang="en-US" dirty="0" smtClean="0"/>
              <a:t> part of crown</a:t>
            </a:r>
            <a:endParaRPr lang="en-IN" dirty="0"/>
          </a:p>
        </p:txBody>
      </p:sp>
      <p:pic>
        <p:nvPicPr>
          <p:cNvPr id="9218" name="Picture 2" descr="E:\Users\Dr.Shudhanshu Dixit\Desktop\untitled.png"/>
          <p:cNvPicPr>
            <a:picLocks noChangeAspect="1" noChangeArrowheads="1"/>
          </p:cNvPicPr>
          <p:nvPr/>
        </p:nvPicPr>
        <p:blipFill>
          <a:blip r:embed="rId2"/>
          <a:srcRect l="14375" t="48144" r="16250"/>
          <a:stretch>
            <a:fillRect/>
          </a:stretch>
        </p:blipFill>
        <p:spPr bwMode="auto">
          <a:xfrm>
            <a:off x="1142976" y="2786056"/>
            <a:ext cx="4593346" cy="3467746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2678894" y="3893346"/>
            <a:ext cx="1071568" cy="14287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3250398" y="3893346"/>
            <a:ext cx="1071568" cy="14287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857356" y="3429000"/>
            <a:ext cx="13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gingival part </a:t>
            </a:r>
            <a:endParaRPr lang="en-IN" dirty="0"/>
          </a:p>
        </p:txBody>
      </p:sp>
      <p:sp>
        <p:nvSpPr>
          <p:cNvPr id="20" name="Rectangle 19"/>
          <p:cNvSpPr/>
          <p:nvPr/>
        </p:nvSpPr>
        <p:spPr>
          <a:xfrm>
            <a:off x="1857356" y="4000502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occlusal</a:t>
            </a:r>
            <a:r>
              <a:rPr lang="en-US" dirty="0" smtClean="0"/>
              <a:t> part </a:t>
            </a:r>
            <a:endParaRPr lang="en-IN" dirty="0"/>
          </a:p>
        </p:txBody>
      </p:sp>
      <p:cxnSp>
        <p:nvCxnSpPr>
          <p:cNvPr id="21" name="Straight Connector 20"/>
          <p:cNvCxnSpPr>
            <a:endCxn id="9218" idx="2"/>
          </p:cNvCxnSpPr>
          <p:nvPr/>
        </p:nvCxnSpPr>
        <p:spPr>
          <a:xfrm rot="5400000">
            <a:off x="1557573" y="4310945"/>
            <a:ext cx="3824934" cy="60781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1870</Words>
  <Application>Microsoft Office PowerPoint</Application>
  <PresentationFormat>On-screen Show (4:3)</PresentationFormat>
  <Paragraphs>525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Slide 1</vt:lpstr>
      <vt:lpstr>Slide 2</vt:lpstr>
      <vt:lpstr>Slide 3</vt:lpstr>
      <vt:lpstr>Slide 4</vt:lpstr>
      <vt:lpstr>DEFINITION - Occlusion</vt:lpstr>
      <vt:lpstr>Slide 6</vt:lpstr>
      <vt:lpstr>Slide 7</vt:lpstr>
      <vt:lpstr>Buccal Aspect of 1st Molar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Stages / Periods of Occlusion Development</vt:lpstr>
      <vt:lpstr>Pre Dental period</vt:lpstr>
      <vt:lpstr>Slide 24</vt:lpstr>
      <vt:lpstr>3 grooves are present  </vt:lpstr>
      <vt:lpstr>Slide 26</vt:lpstr>
      <vt:lpstr>Slide 27</vt:lpstr>
      <vt:lpstr>Slide 28</vt:lpstr>
      <vt:lpstr>INFANTILE OPEN BITE</vt:lpstr>
      <vt:lpstr>Slide 30</vt:lpstr>
      <vt:lpstr>Deciduous dentition period</vt:lpstr>
      <vt:lpstr>Natal &amp; Neonatal teeth</vt:lpstr>
      <vt:lpstr>Slide 33</vt:lpstr>
      <vt:lpstr>Slide 34</vt:lpstr>
      <vt:lpstr>Features to be mentioned in Deciduous dentition period</vt:lpstr>
      <vt:lpstr>SPACING</vt:lpstr>
      <vt:lpstr>Physiological spaces / developmental spaces </vt:lpstr>
      <vt:lpstr>Primate Space</vt:lpstr>
      <vt:lpstr>Slide 39</vt:lpstr>
      <vt:lpstr>Slide 40</vt:lpstr>
      <vt:lpstr>Slide 41</vt:lpstr>
      <vt:lpstr> Flush Terminal Plane </vt:lpstr>
      <vt:lpstr>Slide 43</vt:lpstr>
      <vt:lpstr> Deep bite </vt:lpstr>
      <vt:lpstr>Slide 45</vt:lpstr>
      <vt:lpstr>Slide 46</vt:lpstr>
      <vt:lpstr>MIXED DENTITION PERIOD</vt:lpstr>
      <vt:lpstr>Slide 48</vt:lpstr>
      <vt:lpstr>Slide 49</vt:lpstr>
      <vt:lpstr>1st   Transitional   period</vt:lpstr>
      <vt:lpstr>Slide 51</vt:lpstr>
      <vt:lpstr>Slide 52</vt:lpstr>
      <vt:lpstr>Slide 53</vt:lpstr>
      <vt:lpstr>Slide 54</vt:lpstr>
      <vt:lpstr>Slide 55</vt:lpstr>
      <vt:lpstr>Slide 56</vt:lpstr>
      <vt:lpstr>Exchange of Incisors</vt:lpstr>
      <vt:lpstr>Slide 58</vt:lpstr>
      <vt:lpstr>Slide 59</vt:lpstr>
      <vt:lpstr>2nd (Inter ) transtional period</vt:lpstr>
      <vt:lpstr>Third transition period</vt:lpstr>
      <vt:lpstr>Slide 62</vt:lpstr>
      <vt:lpstr>Slide 63</vt:lpstr>
      <vt:lpstr>Leeway space</vt:lpstr>
      <vt:lpstr>Slide 65</vt:lpstr>
      <vt:lpstr>Slide 66</vt:lpstr>
      <vt:lpstr>Slide 67</vt:lpstr>
      <vt:lpstr>Ugly duckling stage</vt:lpstr>
      <vt:lpstr>Slide 69</vt:lpstr>
      <vt:lpstr>Slide 70</vt:lpstr>
      <vt:lpstr>Slide 71</vt:lpstr>
      <vt:lpstr>Slide 72</vt:lpstr>
      <vt:lpstr>Permanent dentition period</vt:lpstr>
      <vt:lpstr>Slide 74</vt:lpstr>
      <vt:lpstr>Slide 75</vt:lpstr>
      <vt:lpstr>Occlusion terminologies &amp; Curves</vt:lpstr>
      <vt:lpstr>Slide 77</vt:lpstr>
      <vt:lpstr>Slide 78</vt:lpstr>
      <vt:lpstr>Types of Cusps</vt:lpstr>
      <vt:lpstr>Slide 80</vt:lpstr>
      <vt:lpstr>Slide 81</vt:lpstr>
      <vt:lpstr>Slide 82</vt:lpstr>
      <vt:lpstr>Slide 83</vt:lpstr>
      <vt:lpstr>2 types of cuspal relations</vt:lpstr>
      <vt:lpstr>Cusp Fossa occlusion </vt:lpstr>
      <vt:lpstr>Slide 86</vt:lpstr>
      <vt:lpstr>Cusp Embrassure occlusion </vt:lpstr>
      <vt:lpstr>Slide 88</vt:lpstr>
      <vt:lpstr>Imaginary curves of occlusion (or)  Compensatory curves of occlusion</vt:lpstr>
      <vt:lpstr>Slide 90</vt:lpstr>
      <vt:lpstr>Slide 91</vt:lpstr>
      <vt:lpstr>Curve of Wilson ( side–to–side curve ) </vt:lpstr>
      <vt:lpstr>Slide 93</vt:lpstr>
      <vt:lpstr>Slide 94</vt:lpstr>
      <vt:lpstr>Slide 95</vt:lpstr>
      <vt:lpstr>Slide 96</vt:lpstr>
      <vt:lpstr>Andrew’s Six key to normal occlusion</vt:lpstr>
      <vt:lpstr>Molar inter-arch relationship </vt:lpstr>
      <vt:lpstr>Mesio distal crown inclination </vt:lpstr>
      <vt:lpstr>Labio lingual crown inclination </vt:lpstr>
      <vt:lpstr>Slide 101</vt:lpstr>
      <vt:lpstr>Absence of rotation </vt:lpstr>
      <vt:lpstr>Tight contacts </vt:lpstr>
      <vt:lpstr>Curve of Spee</vt:lpstr>
      <vt:lpstr>Summary/Take home message  </vt:lpstr>
      <vt:lpstr>References</vt:lpstr>
      <vt:lpstr>Frequently Asked Questions</vt:lpstr>
      <vt:lpstr>Slide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Sudhanshu Dixit</dc:creator>
  <cp:lastModifiedBy>OP</cp:lastModifiedBy>
  <cp:revision>66</cp:revision>
  <dcterms:created xsi:type="dcterms:W3CDTF">2014-06-26T18:45:43Z</dcterms:created>
  <dcterms:modified xsi:type="dcterms:W3CDTF">2023-03-03T10:10:44Z</dcterms:modified>
</cp:coreProperties>
</file>